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70" r:id="rId4"/>
    <p:sldId id="265" r:id="rId5"/>
    <p:sldId id="266" r:id="rId6"/>
    <p:sldId id="271" r:id="rId7"/>
    <p:sldId id="264" r:id="rId8"/>
    <p:sldId id="275" r:id="rId9"/>
    <p:sldId id="269" r:id="rId10"/>
    <p:sldId id="268" r:id="rId11"/>
    <p:sldId id="272" r:id="rId12"/>
    <p:sldId id="273"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notesViewPr>
    <p:cSldViewPr>
      <p:cViewPr>
        <p:scale>
          <a:sx n="138" d="100"/>
          <a:sy n="138" d="100"/>
        </p:scale>
        <p:origin x="-1782" y="38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en-AU"/>
            </a:pPr>
            <a:r>
              <a:rPr lang="en-US" sz="2400" dirty="0" smtClean="0">
                <a:latin typeface="Candara"/>
                <a:cs typeface="Candara"/>
              </a:rPr>
              <a:t>Self-Denial Giving at </a:t>
            </a:r>
            <a:r>
              <a:rPr lang="en-US" sz="2400" dirty="0" smtClean="0">
                <a:latin typeface="Candara"/>
                <a:cs typeface="Candara"/>
              </a:rPr>
              <a:t>XXXXX</a:t>
            </a:r>
            <a:endParaRPr lang="en-US" sz="2400" dirty="0">
              <a:latin typeface="Candara"/>
              <a:cs typeface="Candara"/>
            </a:endParaRPr>
          </a:p>
        </c:rich>
      </c:tx>
      <c:layout/>
      <c:overlay val="0"/>
    </c:title>
    <c:autoTitleDeleted val="0"/>
    <c:view3D>
      <c:rotX val="10"/>
      <c:rotY val="24"/>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Giving</c:v>
                </c:pt>
              </c:strCache>
            </c:strRef>
          </c:tx>
          <c:spPr>
            <a:solidFill>
              <a:srgbClr val="C00000"/>
            </a:solidFill>
          </c:spPr>
          <c:invertIfNegative val="0"/>
          <c:dLbls>
            <c:dLbl>
              <c:idx val="0"/>
              <c:layout>
                <c:manualLayout>
                  <c:x val="0"/>
                  <c:y val="-2.1874999999999999E-2"/>
                </c:manualLayout>
              </c:layout>
              <c:showLegendKey val="0"/>
              <c:showVal val="1"/>
              <c:showCatName val="0"/>
              <c:showSerName val="0"/>
              <c:showPercent val="0"/>
              <c:showBubbleSize val="0"/>
            </c:dLbl>
            <c:dLbl>
              <c:idx val="1"/>
              <c:layout>
                <c:manualLayout>
                  <c:x val="-1.2500000000000001E-2"/>
                  <c:y val="-1.2500246062992101E-2"/>
                </c:manualLayout>
              </c:layout>
              <c:showLegendKey val="0"/>
              <c:showVal val="1"/>
              <c:showCatName val="0"/>
              <c:showSerName val="0"/>
              <c:showPercent val="0"/>
              <c:showBubbleSize val="0"/>
            </c:dLbl>
            <c:dLbl>
              <c:idx val="2"/>
              <c:layout>
                <c:manualLayout>
                  <c:x val="-4.1666666666666701E-3"/>
                  <c:y val="-2.5000000000000001E-2"/>
                </c:manualLayout>
              </c:layout>
              <c:showLegendKey val="0"/>
              <c:showVal val="1"/>
              <c:showCatName val="0"/>
              <c:showSerName val="0"/>
              <c:showPercent val="0"/>
              <c:showBubbleSize val="0"/>
            </c:dLbl>
            <c:dLbl>
              <c:idx val="3"/>
              <c:layout>
                <c:manualLayout>
                  <c:x val="0"/>
                  <c:y val="-2.5000000000000001E-2"/>
                </c:manualLayout>
              </c:layout>
              <c:showLegendKey val="0"/>
              <c:showVal val="1"/>
              <c:showCatName val="0"/>
              <c:showSerName val="0"/>
              <c:showPercent val="0"/>
              <c:showBubbleSize val="0"/>
            </c:dLbl>
            <c:txPr>
              <a:bodyPr/>
              <a:lstStyle/>
              <a:p>
                <a:pPr>
                  <a:defRPr lang="en-AU" b="1"/>
                </a:pPr>
                <a:endParaRPr lang="en-US"/>
              </a:p>
            </c:txPr>
            <c:showLegendKey val="0"/>
            <c:showVal val="1"/>
            <c:showCatName val="0"/>
            <c:showSerName val="0"/>
            <c:showPercent val="0"/>
            <c:showBubbleSize val="0"/>
            <c:showLeaderLines val="0"/>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#,##0</c:formatCode>
                <c:ptCount val="6"/>
                <c:pt idx="0">
                  <c:v>14597</c:v>
                </c:pt>
                <c:pt idx="1">
                  <c:v>11883</c:v>
                </c:pt>
                <c:pt idx="2">
                  <c:v>10315</c:v>
                </c:pt>
                <c:pt idx="3">
                  <c:v>17001</c:v>
                </c:pt>
                <c:pt idx="4">
                  <c:v>17341</c:v>
                </c:pt>
                <c:pt idx="5">
                  <c:v>20441</c:v>
                </c:pt>
              </c:numCache>
            </c:numRef>
          </c:val>
        </c:ser>
        <c:dLbls>
          <c:showLegendKey val="0"/>
          <c:showVal val="0"/>
          <c:showCatName val="0"/>
          <c:showSerName val="0"/>
          <c:showPercent val="0"/>
          <c:showBubbleSize val="0"/>
        </c:dLbls>
        <c:gapWidth val="150"/>
        <c:shape val="box"/>
        <c:axId val="90972160"/>
        <c:axId val="90973696"/>
        <c:axId val="0"/>
      </c:bar3DChart>
      <c:catAx>
        <c:axId val="90972160"/>
        <c:scaling>
          <c:orientation val="minMax"/>
        </c:scaling>
        <c:delete val="0"/>
        <c:axPos val="b"/>
        <c:numFmt formatCode="General" sourceLinked="1"/>
        <c:majorTickMark val="out"/>
        <c:minorTickMark val="none"/>
        <c:tickLblPos val="nextTo"/>
        <c:txPr>
          <a:bodyPr/>
          <a:lstStyle/>
          <a:p>
            <a:pPr>
              <a:defRPr lang="en-AU"/>
            </a:pPr>
            <a:endParaRPr lang="en-US"/>
          </a:p>
        </c:txPr>
        <c:crossAx val="90973696"/>
        <c:crosses val="autoZero"/>
        <c:auto val="1"/>
        <c:lblAlgn val="ctr"/>
        <c:lblOffset val="100"/>
        <c:noMultiLvlLbl val="0"/>
      </c:catAx>
      <c:valAx>
        <c:axId val="90973696"/>
        <c:scaling>
          <c:orientation val="minMax"/>
        </c:scaling>
        <c:delete val="0"/>
        <c:axPos val="l"/>
        <c:majorGridlines/>
        <c:numFmt formatCode="_(&quot;$&quot;* #,##0_);_(&quot;$&quot;* \(#,##0\);_(&quot;$&quot;* &quot;-&quot;_);_(@_)" sourceLinked="0"/>
        <c:majorTickMark val="out"/>
        <c:minorTickMark val="none"/>
        <c:tickLblPos val="nextTo"/>
        <c:txPr>
          <a:bodyPr/>
          <a:lstStyle/>
          <a:p>
            <a:pPr>
              <a:defRPr lang="en-AU"/>
            </a:pPr>
            <a:endParaRPr lang="en-US"/>
          </a:p>
        </c:txPr>
        <c:crossAx val="90972160"/>
        <c:crosses val="autoZero"/>
        <c:crossBetween val="between"/>
      </c:valAx>
    </c:plotArea>
    <c:legend>
      <c:legendPos val="r"/>
      <c:layout/>
      <c:overlay val="0"/>
      <c:txPr>
        <a:bodyPr/>
        <a:lstStyle/>
        <a:p>
          <a:pPr>
            <a:defRPr lang="en-AU"/>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0"/>
      <c:depthPercent val="100"/>
      <c:rAngAx val="1"/>
    </c:view3D>
    <c:floor>
      <c:thickness val="0"/>
    </c:floor>
    <c:sideWall>
      <c:thickness val="0"/>
    </c:sideWall>
    <c:backWall>
      <c:thickness val="0"/>
    </c:backWall>
    <c:plotArea>
      <c:layout>
        <c:manualLayout>
          <c:layoutTarget val="inner"/>
          <c:xMode val="edge"/>
          <c:yMode val="edge"/>
          <c:x val="0.11682244580538501"/>
          <c:y val="0.19014311717302701"/>
          <c:w val="0.63002503159327305"/>
          <c:h val="0.62233982027692203"/>
        </c:manualLayout>
      </c:layout>
      <c:bar3DChart>
        <c:barDir val="col"/>
        <c:grouping val="stacked"/>
        <c:varyColors val="0"/>
        <c:ser>
          <c:idx val="0"/>
          <c:order val="0"/>
          <c:tx>
            <c:strRef>
              <c:f>Sheet1!$B$1</c:f>
              <c:strCache>
                <c:ptCount val="1"/>
                <c:pt idx="0">
                  <c:v>Planned Giving</c:v>
                </c:pt>
              </c:strCache>
            </c:strRef>
          </c:tx>
          <c:invertIfNegative val="0"/>
          <c:dLbls>
            <c:dLbl>
              <c:idx val="0"/>
              <c:delete val="1"/>
            </c:dLbl>
            <c:txPr>
              <a:bodyPr/>
              <a:lstStyle/>
              <a:p>
                <a:pPr>
                  <a:defRPr lang="en-AU"/>
                </a:pPr>
                <a:endParaRPr lang="en-US"/>
              </a:p>
            </c:txPr>
            <c:showLegendKey val="0"/>
            <c:showVal val="1"/>
            <c:showCatName val="0"/>
            <c:showSerName val="0"/>
            <c:showPercent val="0"/>
            <c:showBubbleSize val="0"/>
            <c:showLeaderLines val="0"/>
          </c:dLbls>
          <c:cat>
            <c:strRef>
              <c:f>Sheet1!$A$2:$A$3</c:f>
              <c:strCache>
                <c:ptCount val="2"/>
                <c:pt idx="0">
                  <c:v>2014/15 Income                              $3,730/week</c:v>
                </c:pt>
                <c:pt idx="1">
                  <c:v>2014/15 Expenses                           $3,730/week</c:v>
                </c:pt>
              </c:strCache>
            </c:strRef>
          </c:cat>
          <c:val>
            <c:numRef>
              <c:f>Sheet1!$B$2:$B$3</c:f>
              <c:numCache>
                <c:formatCode>General</c:formatCode>
                <c:ptCount val="2"/>
                <c:pt idx="0" formatCode="_(* #,##0_);_(* \(#,##0\);_(* &quot;-&quot;??_);_(@_)">
                  <c:v>1880</c:v>
                </c:pt>
              </c:numCache>
            </c:numRef>
          </c:val>
        </c:ser>
        <c:ser>
          <c:idx val="1"/>
          <c:order val="1"/>
          <c:tx>
            <c:strRef>
              <c:f>Sheet1!$C$1</c:f>
              <c:strCache>
                <c:ptCount val="1"/>
                <c:pt idx="0">
                  <c:v>Open Plate</c:v>
                </c:pt>
              </c:strCache>
            </c:strRef>
          </c:tx>
          <c:spPr>
            <a:solidFill>
              <a:srgbClr val="FF0000"/>
            </a:solidFill>
          </c:spPr>
          <c:invertIfNegative val="0"/>
          <c:dLbls>
            <c:dLbl>
              <c:idx val="0"/>
              <c:delete val="1"/>
            </c:dLbl>
            <c:txPr>
              <a:bodyPr/>
              <a:lstStyle/>
              <a:p>
                <a:pPr>
                  <a:defRPr lang="en-AU"/>
                </a:pPr>
                <a:endParaRPr lang="en-US"/>
              </a:p>
            </c:txPr>
            <c:showLegendKey val="0"/>
            <c:showVal val="1"/>
            <c:showCatName val="0"/>
            <c:showSerName val="0"/>
            <c:showPercent val="0"/>
            <c:showBubbleSize val="0"/>
            <c:showLeaderLines val="0"/>
          </c:dLbls>
          <c:cat>
            <c:strRef>
              <c:f>Sheet1!$A$2:$A$3</c:f>
              <c:strCache>
                <c:ptCount val="2"/>
                <c:pt idx="0">
                  <c:v>2014/15 Income                              $3,730/week</c:v>
                </c:pt>
                <c:pt idx="1">
                  <c:v>2014/15 Expenses                           $3,730/week</c:v>
                </c:pt>
              </c:strCache>
            </c:strRef>
          </c:cat>
          <c:val>
            <c:numRef>
              <c:f>Sheet1!$C$2:$C$3</c:f>
              <c:numCache>
                <c:formatCode>General</c:formatCode>
                <c:ptCount val="2"/>
                <c:pt idx="0">
                  <c:v>360</c:v>
                </c:pt>
              </c:numCache>
            </c:numRef>
          </c:val>
        </c:ser>
        <c:ser>
          <c:idx val="2"/>
          <c:order val="2"/>
          <c:tx>
            <c:strRef>
              <c:f>Sheet1!$D$1</c:f>
              <c:strCache>
                <c:ptCount val="1"/>
                <c:pt idx="0">
                  <c:v>Fundraising/Donations</c:v>
                </c:pt>
              </c:strCache>
            </c:strRef>
          </c:tx>
          <c:spPr>
            <a:solidFill>
              <a:srgbClr val="FFFF00"/>
            </a:solidFill>
          </c:spPr>
          <c:invertIfNegative val="0"/>
          <c:dLbls>
            <c:dLbl>
              <c:idx val="0"/>
              <c:delete val="1"/>
            </c:dLbl>
            <c:txPr>
              <a:bodyPr/>
              <a:lstStyle/>
              <a:p>
                <a:pPr>
                  <a:defRPr lang="en-AU"/>
                </a:pPr>
                <a:endParaRPr lang="en-US"/>
              </a:p>
            </c:txPr>
            <c:showLegendKey val="0"/>
            <c:showVal val="1"/>
            <c:showCatName val="0"/>
            <c:showSerName val="0"/>
            <c:showPercent val="0"/>
            <c:showBubbleSize val="0"/>
            <c:showLeaderLines val="0"/>
          </c:dLbls>
          <c:cat>
            <c:strRef>
              <c:f>Sheet1!$A$2:$A$3</c:f>
              <c:strCache>
                <c:ptCount val="2"/>
                <c:pt idx="0">
                  <c:v>2014/15 Income                              $3,730/week</c:v>
                </c:pt>
                <c:pt idx="1">
                  <c:v>2014/15 Expenses                           $3,730/week</c:v>
                </c:pt>
              </c:strCache>
            </c:strRef>
          </c:cat>
          <c:val>
            <c:numRef>
              <c:f>Sheet1!$D$2:$D$3</c:f>
              <c:numCache>
                <c:formatCode>General</c:formatCode>
                <c:ptCount val="2"/>
                <c:pt idx="0">
                  <c:v>230</c:v>
                </c:pt>
              </c:numCache>
            </c:numRef>
          </c:val>
        </c:ser>
        <c:ser>
          <c:idx val="3"/>
          <c:order val="3"/>
          <c:tx>
            <c:strRef>
              <c:f>Sheet1!$E$1</c:f>
              <c:strCache>
                <c:ptCount val="1"/>
                <c:pt idx="0">
                  <c:v>Rent</c:v>
                </c:pt>
              </c:strCache>
            </c:strRef>
          </c:tx>
          <c:invertIfNegative val="0"/>
          <c:cat>
            <c:strRef>
              <c:f>Sheet1!$A$2:$A$3</c:f>
              <c:strCache>
                <c:ptCount val="2"/>
                <c:pt idx="0">
                  <c:v>2014/15 Income                              $3,730/week</c:v>
                </c:pt>
                <c:pt idx="1">
                  <c:v>2014/15 Expenses                           $3,730/week</c:v>
                </c:pt>
              </c:strCache>
            </c:strRef>
          </c:cat>
          <c:val>
            <c:numRef>
              <c:f>Sheet1!$E$2:$E$3</c:f>
              <c:numCache>
                <c:formatCode>General</c:formatCode>
                <c:ptCount val="2"/>
                <c:pt idx="0">
                  <c:v>480</c:v>
                </c:pt>
              </c:numCache>
            </c:numRef>
          </c:val>
        </c:ser>
        <c:ser>
          <c:idx val="4"/>
          <c:order val="4"/>
          <c:tx>
            <c:strRef>
              <c:f>Sheet1!$F$1</c:f>
              <c:strCache>
                <c:ptCount val="1"/>
                <c:pt idx="0">
                  <c:v>Other</c:v>
                </c:pt>
              </c:strCache>
            </c:strRef>
          </c:tx>
          <c:spPr>
            <a:solidFill>
              <a:schemeClr val="accent5"/>
            </a:solidFill>
          </c:spPr>
          <c:invertIfNegative val="0"/>
          <c:cat>
            <c:strRef>
              <c:f>Sheet1!$A$2:$A$3</c:f>
              <c:strCache>
                <c:ptCount val="2"/>
                <c:pt idx="0">
                  <c:v>2014/15 Income                              $3,730/week</c:v>
                </c:pt>
                <c:pt idx="1">
                  <c:v>2014/15 Expenses                           $3,730/week</c:v>
                </c:pt>
              </c:strCache>
            </c:strRef>
          </c:cat>
          <c:val>
            <c:numRef>
              <c:f>Sheet1!$F$2:$F$3</c:f>
              <c:numCache>
                <c:formatCode>General</c:formatCode>
                <c:ptCount val="2"/>
                <c:pt idx="0">
                  <c:v>180</c:v>
                </c:pt>
              </c:numCache>
            </c:numRef>
          </c:val>
        </c:ser>
        <c:ser>
          <c:idx val="5"/>
          <c:order val="5"/>
          <c:tx>
            <c:strRef>
              <c:f>Sheet1!$G$1</c:f>
              <c:strCache>
                <c:ptCount val="1"/>
                <c:pt idx="0">
                  <c:v>Support Funding</c:v>
                </c:pt>
              </c:strCache>
            </c:strRef>
          </c:tx>
          <c:invertIfNegative val="0"/>
          <c:cat>
            <c:strRef>
              <c:f>Sheet1!$A$2:$A$3</c:f>
              <c:strCache>
                <c:ptCount val="2"/>
                <c:pt idx="0">
                  <c:v>2014/15 Income                              $3,730/week</c:v>
                </c:pt>
                <c:pt idx="1">
                  <c:v>2014/15 Expenses                           $3,730/week</c:v>
                </c:pt>
              </c:strCache>
            </c:strRef>
          </c:cat>
          <c:val>
            <c:numRef>
              <c:f>Sheet1!$G$2:$G$3</c:f>
              <c:numCache>
                <c:formatCode>General</c:formatCode>
                <c:ptCount val="2"/>
                <c:pt idx="0">
                  <c:v>520</c:v>
                </c:pt>
              </c:numCache>
            </c:numRef>
          </c:val>
        </c:ser>
        <c:ser>
          <c:idx val="6"/>
          <c:order val="6"/>
          <c:tx>
            <c:strRef>
              <c:f>Sheet1!$H$1</c:f>
              <c:strCache>
                <c:ptCount val="1"/>
                <c:pt idx="0">
                  <c:v>Deficit</c:v>
                </c:pt>
              </c:strCache>
            </c:strRef>
          </c:tx>
          <c:spPr>
            <a:solidFill>
              <a:srgbClr val="92D050"/>
            </a:solidFill>
            <a:ln>
              <a:noFill/>
            </a:ln>
          </c:spPr>
          <c:invertIfNegative val="0"/>
          <c:cat>
            <c:strRef>
              <c:f>Sheet1!$A$2:$A$3</c:f>
              <c:strCache>
                <c:ptCount val="2"/>
                <c:pt idx="0">
                  <c:v>2014/15 Income                              $3,730/week</c:v>
                </c:pt>
                <c:pt idx="1">
                  <c:v>2014/15 Expenses                           $3,730/week</c:v>
                </c:pt>
              </c:strCache>
            </c:strRef>
          </c:cat>
          <c:val>
            <c:numRef>
              <c:f>Sheet1!$H$2:$H$3</c:f>
              <c:numCache>
                <c:formatCode>General</c:formatCode>
                <c:ptCount val="2"/>
                <c:pt idx="0">
                  <c:v>80</c:v>
                </c:pt>
              </c:numCache>
            </c:numRef>
          </c:val>
        </c:ser>
        <c:ser>
          <c:idx val="7"/>
          <c:order val="7"/>
          <c:tx>
            <c:strRef>
              <c:f>Sheet1!$I$1</c:f>
              <c:strCache>
                <c:ptCount val="1"/>
                <c:pt idx="0">
                  <c:v>Expenses</c:v>
                </c:pt>
              </c:strCache>
            </c:strRef>
          </c:tx>
          <c:invertIfNegative val="0"/>
          <c:cat>
            <c:strRef>
              <c:f>Sheet1!$A$2:$A$3</c:f>
              <c:strCache>
                <c:ptCount val="2"/>
                <c:pt idx="0">
                  <c:v>2014/15 Income                              $3,730/week</c:v>
                </c:pt>
                <c:pt idx="1">
                  <c:v>2014/15 Expenses                           $3,730/week</c:v>
                </c:pt>
              </c:strCache>
            </c:strRef>
          </c:cat>
          <c:val>
            <c:numRef>
              <c:f>Sheet1!$I$2:$I$3</c:f>
              <c:numCache>
                <c:formatCode>_(* #,##0_);_(* \(#,##0\);_(* "-"??_);_(@_)</c:formatCode>
                <c:ptCount val="2"/>
                <c:pt idx="1">
                  <c:v>3730</c:v>
                </c:pt>
              </c:numCache>
            </c:numRef>
          </c:val>
        </c:ser>
        <c:dLbls>
          <c:showLegendKey val="0"/>
          <c:showVal val="0"/>
          <c:showCatName val="0"/>
          <c:showSerName val="0"/>
          <c:showPercent val="0"/>
          <c:showBubbleSize val="0"/>
        </c:dLbls>
        <c:gapWidth val="150"/>
        <c:shape val="box"/>
        <c:axId val="111670016"/>
        <c:axId val="111671552"/>
        <c:axId val="0"/>
      </c:bar3DChart>
      <c:catAx>
        <c:axId val="111670016"/>
        <c:scaling>
          <c:orientation val="minMax"/>
        </c:scaling>
        <c:delete val="0"/>
        <c:axPos val="b"/>
        <c:majorTickMark val="out"/>
        <c:minorTickMark val="none"/>
        <c:tickLblPos val="nextTo"/>
        <c:txPr>
          <a:bodyPr/>
          <a:lstStyle/>
          <a:p>
            <a:pPr>
              <a:defRPr lang="en-AU"/>
            </a:pPr>
            <a:endParaRPr lang="en-US"/>
          </a:p>
        </c:txPr>
        <c:crossAx val="111671552"/>
        <c:crosses val="autoZero"/>
        <c:auto val="1"/>
        <c:lblAlgn val="ctr"/>
        <c:lblOffset val="100"/>
        <c:noMultiLvlLbl val="0"/>
      </c:catAx>
      <c:valAx>
        <c:axId val="111671552"/>
        <c:scaling>
          <c:orientation val="minMax"/>
          <c:max val="4000"/>
          <c:min val="0"/>
        </c:scaling>
        <c:delete val="0"/>
        <c:axPos val="l"/>
        <c:majorGridlines/>
        <c:numFmt formatCode="_(* #,##0_);_(* \(#,##0\);_(* &quot;-&quot;??_);_(@_)" sourceLinked="1"/>
        <c:majorTickMark val="out"/>
        <c:minorTickMark val="none"/>
        <c:tickLblPos val="nextTo"/>
        <c:txPr>
          <a:bodyPr/>
          <a:lstStyle/>
          <a:p>
            <a:pPr>
              <a:defRPr lang="en-AU"/>
            </a:pPr>
            <a:endParaRPr lang="en-US"/>
          </a:p>
        </c:txPr>
        <c:crossAx val="111670016"/>
        <c:crosses val="autoZero"/>
        <c:crossBetween val="between"/>
      </c:valAx>
    </c:plotArea>
    <c:legend>
      <c:legendPos val="r"/>
      <c:layout/>
      <c:overlay val="0"/>
      <c:txPr>
        <a:bodyPr/>
        <a:lstStyle/>
        <a:p>
          <a:pPr>
            <a:defRPr lang="en-AU"/>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0"/>
      <c:depthPercent val="100"/>
      <c:rAngAx val="1"/>
    </c:view3D>
    <c:floor>
      <c:thickness val="0"/>
    </c:floor>
    <c:sideWall>
      <c:thickness val="0"/>
    </c:sideWall>
    <c:backWall>
      <c:thickness val="0"/>
    </c:backWall>
    <c:plotArea>
      <c:layout>
        <c:manualLayout>
          <c:layoutTarget val="inner"/>
          <c:xMode val="edge"/>
          <c:yMode val="edge"/>
          <c:x val="0.115279235928842"/>
          <c:y val="0.201516795006634"/>
          <c:w val="0.63002503159327305"/>
          <c:h val="0.62233982027692203"/>
        </c:manualLayout>
      </c:layout>
      <c:bar3DChart>
        <c:barDir val="col"/>
        <c:grouping val="stacked"/>
        <c:varyColors val="0"/>
        <c:ser>
          <c:idx val="0"/>
          <c:order val="0"/>
          <c:tx>
            <c:strRef>
              <c:f>Sheet1!$B$1</c:f>
              <c:strCache>
                <c:ptCount val="1"/>
                <c:pt idx="0">
                  <c:v>Planned Giving</c:v>
                </c:pt>
              </c:strCache>
            </c:strRef>
          </c:tx>
          <c:invertIfNegative val="0"/>
          <c:dLbls>
            <c:dLbl>
              <c:idx val="0"/>
              <c:delete val="1"/>
            </c:dLbl>
            <c:txPr>
              <a:bodyPr/>
              <a:lstStyle/>
              <a:p>
                <a:pPr>
                  <a:defRPr lang="en-AU"/>
                </a:pPr>
                <a:endParaRPr lang="en-US"/>
              </a:p>
            </c:txPr>
            <c:showLegendKey val="0"/>
            <c:showVal val="1"/>
            <c:showCatName val="0"/>
            <c:showSerName val="0"/>
            <c:showPercent val="0"/>
            <c:showBubbleSize val="0"/>
            <c:showLeaderLines val="0"/>
          </c:dLbls>
          <c:cat>
            <c:strRef>
              <c:f>Sheet1!$A$2:$A$3</c:f>
              <c:strCache>
                <c:ptCount val="2"/>
                <c:pt idx="0">
                  <c:v>2014/15 Income                           $3,730/week</c:v>
                </c:pt>
                <c:pt idx="1">
                  <c:v>2014/15 Expenses              $3,730/week</c:v>
                </c:pt>
              </c:strCache>
            </c:strRef>
          </c:cat>
          <c:val>
            <c:numRef>
              <c:f>Sheet1!$B$2:$B$3</c:f>
              <c:numCache>
                <c:formatCode>General</c:formatCode>
                <c:ptCount val="2"/>
                <c:pt idx="0" formatCode="_(* #,##0_);_(* \(#,##0\);_(* &quot;-&quot;??_);_(@_)">
                  <c:v>1880</c:v>
                </c:pt>
              </c:numCache>
            </c:numRef>
          </c:val>
        </c:ser>
        <c:ser>
          <c:idx val="1"/>
          <c:order val="1"/>
          <c:tx>
            <c:strRef>
              <c:f>Sheet1!$C$1</c:f>
              <c:strCache>
                <c:ptCount val="1"/>
                <c:pt idx="0">
                  <c:v>Open Plate</c:v>
                </c:pt>
              </c:strCache>
            </c:strRef>
          </c:tx>
          <c:spPr>
            <a:solidFill>
              <a:srgbClr val="FF0000"/>
            </a:solidFill>
          </c:spPr>
          <c:invertIfNegative val="0"/>
          <c:dLbls>
            <c:dLbl>
              <c:idx val="0"/>
              <c:delete val="1"/>
            </c:dLbl>
            <c:txPr>
              <a:bodyPr/>
              <a:lstStyle/>
              <a:p>
                <a:pPr>
                  <a:defRPr lang="en-AU"/>
                </a:pPr>
                <a:endParaRPr lang="en-US"/>
              </a:p>
            </c:txPr>
            <c:showLegendKey val="0"/>
            <c:showVal val="1"/>
            <c:showCatName val="0"/>
            <c:showSerName val="0"/>
            <c:showPercent val="0"/>
            <c:showBubbleSize val="0"/>
            <c:showLeaderLines val="0"/>
          </c:dLbls>
          <c:cat>
            <c:strRef>
              <c:f>Sheet1!$A$2:$A$3</c:f>
              <c:strCache>
                <c:ptCount val="2"/>
                <c:pt idx="0">
                  <c:v>2014/15 Income                           $3,730/week</c:v>
                </c:pt>
                <c:pt idx="1">
                  <c:v>2014/15 Expenses              $3,730/week</c:v>
                </c:pt>
              </c:strCache>
            </c:strRef>
          </c:cat>
          <c:val>
            <c:numRef>
              <c:f>Sheet1!$C$2:$C$3</c:f>
              <c:numCache>
                <c:formatCode>General</c:formatCode>
                <c:ptCount val="2"/>
                <c:pt idx="0">
                  <c:v>360</c:v>
                </c:pt>
              </c:numCache>
            </c:numRef>
          </c:val>
        </c:ser>
        <c:ser>
          <c:idx val="2"/>
          <c:order val="2"/>
          <c:tx>
            <c:strRef>
              <c:f>Sheet1!$D$1</c:f>
              <c:strCache>
                <c:ptCount val="1"/>
                <c:pt idx="0">
                  <c:v>Fundraising/Donations</c:v>
                </c:pt>
              </c:strCache>
            </c:strRef>
          </c:tx>
          <c:spPr>
            <a:solidFill>
              <a:srgbClr val="FFFF00"/>
            </a:solidFill>
          </c:spPr>
          <c:invertIfNegative val="0"/>
          <c:dLbls>
            <c:dLbl>
              <c:idx val="0"/>
              <c:delete val="1"/>
            </c:dLbl>
            <c:txPr>
              <a:bodyPr/>
              <a:lstStyle/>
              <a:p>
                <a:pPr>
                  <a:defRPr lang="en-AU"/>
                </a:pPr>
                <a:endParaRPr lang="en-US"/>
              </a:p>
            </c:txPr>
            <c:showLegendKey val="0"/>
            <c:showVal val="1"/>
            <c:showCatName val="0"/>
            <c:showSerName val="0"/>
            <c:showPercent val="0"/>
            <c:showBubbleSize val="0"/>
            <c:showLeaderLines val="0"/>
          </c:dLbls>
          <c:cat>
            <c:strRef>
              <c:f>Sheet1!$A$2:$A$3</c:f>
              <c:strCache>
                <c:ptCount val="2"/>
                <c:pt idx="0">
                  <c:v>2014/15 Income                           $3,730/week</c:v>
                </c:pt>
                <c:pt idx="1">
                  <c:v>2014/15 Expenses              $3,730/week</c:v>
                </c:pt>
              </c:strCache>
            </c:strRef>
          </c:cat>
          <c:val>
            <c:numRef>
              <c:f>Sheet1!$D$2:$D$3</c:f>
              <c:numCache>
                <c:formatCode>General</c:formatCode>
                <c:ptCount val="2"/>
                <c:pt idx="0">
                  <c:v>210</c:v>
                </c:pt>
              </c:numCache>
            </c:numRef>
          </c:val>
        </c:ser>
        <c:ser>
          <c:idx val="3"/>
          <c:order val="3"/>
          <c:tx>
            <c:strRef>
              <c:f>Sheet1!$E$1</c:f>
              <c:strCache>
                <c:ptCount val="1"/>
                <c:pt idx="0">
                  <c:v>Rent</c:v>
                </c:pt>
              </c:strCache>
            </c:strRef>
          </c:tx>
          <c:invertIfNegative val="0"/>
          <c:cat>
            <c:strRef>
              <c:f>Sheet1!$A$2:$A$3</c:f>
              <c:strCache>
                <c:ptCount val="2"/>
                <c:pt idx="0">
                  <c:v>2014/15 Income                           $3,730/week</c:v>
                </c:pt>
                <c:pt idx="1">
                  <c:v>2014/15 Expenses              $3,730/week</c:v>
                </c:pt>
              </c:strCache>
            </c:strRef>
          </c:cat>
          <c:val>
            <c:numRef>
              <c:f>Sheet1!$E$2:$E$3</c:f>
              <c:numCache>
                <c:formatCode>General</c:formatCode>
                <c:ptCount val="2"/>
                <c:pt idx="0">
                  <c:v>480</c:v>
                </c:pt>
              </c:numCache>
            </c:numRef>
          </c:val>
        </c:ser>
        <c:ser>
          <c:idx val="4"/>
          <c:order val="4"/>
          <c:tx>
            <c:strRef>
              <c:f>Sheet1!$F$1</c:f>
              <c:strCache>
                <c:ptCount val="1"/>
                <c:pt idx="0">
                  <c:v>Other</c:v>
                </c:pt>
              </c:strCache>
            </c:strRef>
          </c:tx>
          <c:spPr>
            <a:solidFill>
              <a:schemeClr val="accent5"/>
            </a:solidFill>
            <a:ln>
              <a:noFill/>
            </a:ln>
          </c:spPr>
          <c:invertIfNegative val="0"/>
          <c:dPt>
            <c:idx val="0"/>
            <c:invertIfNegative val="0"/>
            <c:bubble3D val="0"/>
            <c:spPr>
              <a:solidFill>
                <a:schemeClr val="accent5"/>
              </a:solidFill>
              <a:ln w="28575">
                <a:noFill/>
              </a:ln>
            </c:spPr>
          </c:dPt>
          <c:cat>
            <c:strRef>
              <c:f>Sheet1!$A$2:$A$3</c:f>
              <c:strCache>
                <c:ptCount val="2"/>
                <c:pt idx="0">
                  <c:v>2014/15 Income                           $3,730/week</c:v>
                </c:pt>
                <c:pt idx="1">
                  <c:v>2014/15 Expenses              $3,730/week</c:v>
                </c:pt>
              </c:strCache>
            </c:strRef>
          </c:cat>
          <c:val>
            <c:numRef>
              <c:f>Sheet1!$F$2:$F$3</c:f>
              <c:numCache>
                <c:formatCode>General</c:formatCode>
                <c:ptCount val="2"/>
                <c:pt idx="0">
                  <c:v>180</c:v>
                </c:pt>
              </c:numCache>
            </c:numRef>
          </c:val>
        </c:ser>
        <c:ser>
          <c:idx val="5"/>
          <c:order val="5"/>
          <c:tx>
            <c:strRef>
              <c:f>Sheet1!$G$1</c:f>
              <c:strCache>
                <c:ptCount val="1"/>
                <c:pt idx="0">
                  <c:v>Shortfall</c:v>
                </c:pt>
              </c:strCache>
            </c:strRef>
          </c:tx>
          <c:spPr>
            <a:solidFill>
              <a:schemeClr val="tx2">
                <a:lumMod val="20000"/>
                <a:lumOff val="80000"/>
                <a:alpha val="69000"/>
              </a:schemeClr>
            </a:solidFill>
            <a:ln w="12700">
              <a:solidFill>
                <a:schemeClr val="accent2">
                  <a:lumMod val="40000"/>
                  <a:lumOff val="60000"/>
                </a:schemeClr>
              </a:solidFill>
            </a:ln>
          </c:spPr>
          <c:invertIfNegative val="0"/>
          <c:dPt>
            <c:idx val="0"/>
            <c:invertIfNegative val="0"/>
            <c:bubble3D val="0"/>
            <c:spPr>
              <a:solidFill>
                <a:srgbClr val="C6D9F1">
                  <a:alpha val="68627"/>
                </a:srgbClr>
              </a:solidFill>
              <a:ln w="12700">
                <a:solidFill>
                  <a:schemeClr val="tx1"/>
                </a:solidFill>
              </a:ln>
            </c:spPr>
          </c:dPt>
          <c:dPt>
            <c:idx val="1"/>
            <c:invertIfNegative val="0"/>
            <c:bubble3D val="0"/>
            <c:spPr>
              <a:solidFill>
                <a:schemeClr val="tx2">
                  <a:lumMod val="20000"/>
                  <a:lumOff val="80000"/>
                  <a:alpha val="69000"/>
                </a:schemeClr>
              </a:solidFill>
              <a:ln w="12700">
                <a:solidFill>
                  <a:schemeClr val="accent2">
                    <a:lumMod val="60000"/>
                    <a:lumOff val="40000"/>
                  </a:schemeClr>
                </a:solidFill>
              </a:ln>
            </c:spPr>
          </c:dPt>
          <c:cat>
            <c:strRef>
              <c:f>Sheet1!$A$2:$A$3</c:f>
              <c:strCache>
                <c:ptCount val="2"/>
                <c:pt idx="0">
                  <c:v>2014/15 Income                           $3,730/week</c:v>
                </c:pt>
                <c:pt idx="1">
                  <c:v>2014/15 Expenses              $3,730/week</c:v>
                </c:pt>
              </c:strCache>
            </c:strRef>
          </c:cat>
          <c:val>
            <c:numRef>
              <c:f>Sheet1!$G$2:$G$3</c:f>
              <c:numCache>
                <c:formatCode>General</c:formatCode>
                <c:ptCount val="2"/>
                <c:pt idx="0" formatCode="_(* #,##0_);_(* \(#,##0\);_(* &quot;-&quot;??_);_(@_)">
                  <c:v>620</c:v>
                </c:pt>
              </c:numCache>
            </c:numRef>
          </c:val>
        </c:ser>
        <c:ser>
          <c:idx val="6"/>
          <c:order val="6"/>
          <c:tx>
            <c:strRef>
              <c:f>Sheet1!$H$1</c:f>
              <c:strCache>
                <c:ptCount val="1"/>
                <c:pt idx="0">
                  <c:v>Expenses</c:v>
                </c:pt>
              </c:strCache>
            </c:strRef>
          </c:tx>
          <c:spPr>
            <a:solidFill>
              <a:schemeClr val="accent2">
                <a:lumMod val="40000"/>
                <a:lumOff val="60000"/>
              </a:schemeClr>
            </a:solidFill>
          </c:spPr>
          <c:invertIfNegative val="0"/>
          <c:cat>
            <c:strRef>
              <c:f>Sheet1!$A$2:$A$3</c:f>
              <c:strCache>
                <c:ptCount val="2"/>
                <c:pt idx="0">
                  <c:v>2014/15 Income                           $3,730/week</c:v>
                </c:pt>
                <c:pt idx="1">
                  <c:v>2014/15 Expenses              $3,730/week</c:v>
                </c:pt>
              </c:strCache>
            </c:strRef>
          </c:cat>
          <c:val>
            <c:numRef>
              <c:f>Sheet1!$H$2:$H$3</c:f>
              <c:numCache>
                <c:formatCode>General</c:formatCode>
                <c:ptCount val="2"/>
                <c:pt idx="1">
                  <c:v>3730</c:v>
                </c:pt>
              </c:numCache>
            </c:numRef>
          </c:val>
        </c:ser>
        <c:dLbls>
          <c:showLegendKey val="0"/>
          <c:showVal val="0"/>
          <c:showCatName val="0"/>
          <c:showSerName val="0"/>
          <c:showPercent val="0"/>
          <c:showBubbleSize val="0"/>
        </c:dLbls>
        <c:gapWidth val="150"/>
        <c:shape val="box"/>
        <c:axId val="6332800"/>
        <c:axId val="6334336"/>
        <c:axId val="0"/>
      </c:bar3DChart>
      <c:catAx>
        <c:axId val="6332800"/>
        <c:scaling>
          <c:orientation val="minMax"/>
        </c:scaling>
        <c:delete val="0"/>
        <c:axPos val="b"/>
        <c:majorTickMark val="out"/>
        <c:minorTickMark val="none"/>
        <c:tickLblPos val="nextTo"/>
        <c:txPr>
          <a:bodyPr/>
          <a:lstStyle/>
          <a:p>
            <a:pPr>
              <a:defRPr lang="en-AU"/>
            </a:pPr>
            <a:endParaRPr lang="en-US"/>
          </a:p>
        </c:txPr>
        <c:crossAx val="6334336"/>
        <c:crosses val="autoZero"/>
        <c:auto val="1"/>
        <c:lblAlgn val="ctr"/>
        <c:lblOffset val="100"/>
        <c:noMultiLvlLbl val="0"/>
      </c:catAx>
      <c:valAx>
        <c:axId val="6334336"/>
        <c:scaling>
          <c:orientation val="minMax"/>
          <c:max val="4000"/>
          <c:min val="0"/>
        </c:scaling>
        <c:delete val="0"/>
        <c:axPos val="l"/>
        <c:majorGridlines/>
        <c:numFmt formatCode="_(* #,##0_);_(* \(#,##0\);_(* &quot;-&quot;??_);_(@_)" sourceLinked="1"/>
        <c:majorTickMark val="out"/>
        <c:minorTickMark val="none"/>
        <c:tickLblPos val="nextTo"/>
        <c:txPr>
          <a:bodyPr/>
          <a:lstStyle/>
          <a:p>
            <a:pPr>
              <a:defRPr lang="en-AU"/>
            </a:pPr>
            <a:endParaRPr lang="en-US"/>
          </a:p>
        </c:txPr>
        <c:crossAx val="6332800"/>
        <c:crosses val="autoZero"/>
        <c:crossBetween val="between"/>
      </c:valAx>
    </c:plotArea>
    <c:legend>
      <c:legendPos val="r"/>
      <c:layout/>
      <c:overlay val="0"/>
      <c:txPr>
        <a:bodyPr/>
        <a:lstStyle/>
        <a:p>
          <a:pPr>
            <a:defRPr lang="en-AU"/>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8.5958248274521198E-2"/>
          <c:y val="5.0473457250976198E-2"/>
          <c:w val="0.673466511130553"/>
          <c:h val="0.78151058680771301"/>
        </c:manualLayout>
      </c:layout>
      <c:bar3DChart>
        <c:barDir val="col"/>
        <c:grouping val="stacked"/>
        <c:varyColors val="0"/>
        <c:ser>
          <c:idx val="0"/>
          <c:order val="0"/>
          <c:tx>
            <c:strRef>
              <c:f>Sheet1!$B$1</c:f>
              <c:strCache>
                <c:ptCount val="1"/>
                <c:pt idx="0">
                  <c:v>Planned Giving</c:v>
                </c:pt>
              </c:strCache>
            </c:strRef>
          </c:tx>
          <c:invertIfNegative val="0"/>
          <c:dLbls>
            <c:txPr>
              <a:bodyPr/>
              <a:lstStyle/>
              <a:p>
                <a:pPr>
                  <a:defRPr lang="en-AU"/>
                </a:pPr>
                <a:endParaRPr lang="en-US"/>
              </a:p>
            </c:txPr>
            <c:showLegendKey val="0"/>
            <c:showVal val="1"/>
            <c:showCatName val="0"/>
            <c:showSerName val="0"/>
            <c:showPercent val="0"/>
            <c:showBubbleSize val="0"/>
            <c:showLeaderLines val="0"/>
          </c:dLbls>
          <c:cat>
            <c:strRef>
              <c:f>Sheet1!$A$2:$A$4</c:f>
              <c:strCache>
                <c:ptCount val="3"/>
                <c:pt idx="0">
                  <c:v>Prior to JTG (Jan '14)</c:v>
                </c:pt>
                <c:pt idx="1">
                  <c:v>Since JTG          (till Feb '15)</c:v>
                </c:pt>
                <c:pt idx="2">
                  <c:v>Since renewal (from Mar '15)</c:v>
                </c:pt>
              </c:strCache>
            </c:strRef>
          </c:cat>
          <c:val>
            <c:numRef>
              <c:f>Sheet1!$B$2:$B$4</c:f>
              <c:numCache>
                <c:formatCode>General</c:formatCode>
                <c:ptCount val="3"/>
                <c:pt idx="0">
                  <c:v>1450</c:v>
                </c:pt>
                <c:pt idx="1">
                  <c:v>1880</c:v>
                </c:pt>
                <c:pt idx="2">
                  <c:v>2565</c:v>
                </c:pt>
              </c:numCache>
            </c:numRef>
          </c:val>
        </c:ser>
        <c:ser>
          <c:idx val="1"/>
          <c:order val="1"/>
          <c:tx>
            <c:strRef>
              <c:f>Sheet1!$C$1</c:f>
              <c:strCache>
                <c:ptCount val="1"/>
                <c:pt idx="0">
                  <c:v>Open Plate</c:v>
                </c:pt>
              </c:strCache>
            </c:strRef>
          </c:tx>
          <c:invertIfNegative val="0"/>
          <c:dLbls>
            <c:txPr>
              <a:bodyPr/>
              <a:lstStyle/>
              <a:p>
                <a:pPr>
                  <a:defRPr lang="en-AU"/>
                </a:pPr>
                <a:endParaRPr lang="en-US"/>
              </a:p>
            </c:txPr>
            <c:showLegendKey val="0"/>
            <c:showVal val="1"/>
            <c:showCatName val="0"/>
            <c:showSerName val="0"/>
            <c:showPercent val="0"/>
            <c:showBubbleSize val="0"/>
            <c:showLeaderLines val="0"/>
          </c:dLbls>
          <c:cat>
            <c:strRef>
              <c:f>Sheet1!$A$2:$A$4</c:f>
              <c:strCache>
                <c:ptCount val="3"/>
                <c:pt idx="0">
                  <c:v>Prior to JTG (Jan '14)</c:v>
                </c:pt>
                <c:pt idx="1">
                  <c:v>Since JTG          (till Feb '15)</c:v>
                </c:pt>
                <c:pt idx="2">
                  <c:v>Since renewal (from Mar '15)</c:v>
                </c:pt>
              </c:strCache>
            </c:strRef>
          </c:cat>
          <c:val>
            <c:numRef>
              <c:f>Sheet1!$C$2:$C$4</c:f>
              <c:numCache>
                <c:formatCode>General</c:formatCode>
                <c:ptCount val="3"/>
                <c:pt idx="0">
                  <c:v>170</c:v>
                </c:pt>
                <c:pt idx="1">
                  <c:v>360</c:v>
                </c:pt>
                <c:pt idx="2">
                  <c:v>375</c:v>
                </c:pt>
              </c:numCache>
            </c:numRef>
          </c:val>
        </c:ser>
        <c:dLbls>
          <c:showLegendKey val="0"/>
          <c:showVal val="0"/>
          <c:showCatName val="0"/>
          <c:showSerName val="0"/>
          <c:showPercent val="0"/>
          <c:showBubbleSize val="0"/>
        </c:dLbls>
        <c:gapWidth val="150"/>
        <c:shape val="box"/>
        <c:axId val="39187968"/>
        <c:axId val="39189504"/>
        <c:axId val="0"/>
      </c:bar3DChart>
      <c:catAx>
        <c:axId val="39187968"/>
        <c:scaling>
          <c:orientation val="minMax"/>
        </c:scaling>
        <c:delete val="0"/>
        <c:axPos val="b"/>
        <c:majorTickMark val="out"/>
        <c:minorTickMark val="none"/>
        <c:tickLblPos val="nextTo"/>
        <c:txPr>
          <a:bodyPr/>
          <a:lstStyle/>
          <a:p>
            <a:pPr>
              <a:defRPr lang="en-AU"/>
            </a:pPr>
            <a:endParaRPr lang="en-US"/>
          </a:p>
        </c:txPr>
        <c:crossAx val="39189504"/>
        <c:crosses val="autoZero"/>
        <c:auto val="1"/>
        <c:lblAlgn val="ctr"/>
        <c:lblOffset val="100"/>
        <c:noMultiLvlLbl val="0"/>
      </c:catAx>
      <c:valAx>
        <c:axId val="39189504"/>
        <c:scaling>
          <c:orientation val="minMax"/>
        </c:scaling>
        <c:delete val="0"/>
        <c:axPos val="l"/>
        <c:majorGridlines/>
        <c:numFmt formatCode="General" sourceLinked="1"/>
        <c:majorTickMark val="out"/>
        <c:minorTickMark val="none"/>
        <c:tickLblPos val="nextTo"/>
        <c:txPr>
          <a:bodyPr/>
          <a:lstStyle/>
          <a:p>
            <a:pPr>
              <a:defRPr lang="en-AU"/>
            </a:pPr>
            <a:endParaRPr lang="en-US"/>
          </a:p>
        </c:txPr>
        <c:crossAx val="39187968"/>
        <c:crosses val="autoZero"/>
        <c:crossBetween val="between"/>
      </c:valAx>
    </c:plotArea>
    <c:legend>
      <c:legendPos val="r"/>
      <c:layout/>
      <c:overlay val="0"/>
      <c:txPr>
        <a:bodyPr/>
        <a:lstStyle/>
        <a:p>
          <a:pPr>
            <a:defRPr lang="en-AU"/>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3221501211837E-2"/>
          <c:y val="0.12944056081166999"/>
          <c:w val="0.73742146348987703"/>
          <c:h val="0.63949410585073996"/>
        </c:manualLayout>
      </c:layout>
      <c:lineChart>
        <c:grouping val="stacked"/>
        <c:varyColors val="0"/>
        <c:ser>
          <c:idx val="0"/>
          <c:order val="0"/>
          <c:tx>
            <c:strRef>
              <c:f>Sheet1!$B$1</c:f>
              <c:strCache>
                <c:ptCount val="1"/>
                <c:pt idx="0">
                  <c:v>Attendance</c:v>
                </c:pt>
              </c:strCache>
            </c:strRef>
          </c:tx>
          <c:cat>
            <c:numRef>
              <c:f>Sheet1!$A$3:$A$9</c:f>
              <c:numCache>
                <c:formatCode>General</c:formatCode>
                <c:ptCount val="7"/>
                <c:pt idx="0">
                  <c:v>2009</c:v>
                </c:pt>
                <c:pt idx="1">
                  <c:v>2010</c:v>
                </c:pt>
                <c:pt idx="2">
                  <c:v>2011</c:v>
                </c:pt>
                <c:pt idx="3">
                  <c:v>2012</c:v>
                </c:pt>
                <c:pt idx="4">
                  <c:v>2013</c:v>
                </c:pt>
                <c:pt idx="5">
                  <c:v>2014</c:v>
                </c:pt>
                <c:pt idx="6">
                  <c:v>2015</c:v>
                </c:pt>
              </c:numCache>
            </c:numRef>
          </c:cat>
          <c:val>
            <c:numRef>
              <c:f>Sheet1!$B$3:$B$9</c:f>
              <c:numCache>
                <c:formatCode>General</c:formatCode>
                <c:ptCount val="7"/>
                <c:pt idx="0">
                  <c:v>85</c:v>
                </c:pt>
                <c:pt idx="1">
                  <c:v>86</c:v>
                </c:pt>
                <c:pt idx="2">
                  <c:v>77</c:v>
                </c:pt>
                <c:pt idx="3">
                  <c:v>56</c:v>
                </c:pt>
                <c:pt idx="4">
                  <c:v>63</c:v>
                </c:pt>
                <c:pt idx="5">
                  <c:v>74</c:v>
                </c:pt>
                <c:pt idx="6">
                  <c:v>83</c:v>
                </c:pt>
              </c:numCache>
            </c:numRef>
          </c:val>
          <c:smooth val="0"/>
        </c:ser>
        <c:dLbls>
          <c:showLegendKey val="0"/>
          <c:showVal val="0"/>
          <c:showCatName val="0"/>
          <c:showSerName val="0"/>
          <c:showPercent val="0"/>
          <c:showBubbleSize val="0"/>
        </c:dLbls>
        <c:marker val="1"/>
        <c:smooth val="0"/>
        <c:axId val="41105664"/>
        <c:axId val="54448512"/>
      </c:lineChart>
      <c:catAx>
        <c:axId val="41105664"/>
        <c:scaling>
          <c:orientation val="minMax"/>
        </c:scaling>
        <c:delete val="0"/>
        <c:axPos val="b"/>
        <c:numFmt formatCode="General" sourceLinked="1"/>
        <c:majorTickMark val="out"/>
        <c:minorTickMark val="none"/>
        <c:tickLblPos val="nextTo"/>
        <c:txPr>
          <a:bodyPr/>
          <a:lstStyle/>
          <a:p>
            <a:pPr>
              <a:defRPr lang="en-AU"/>
            </a:pPr>
            <a:endParaRPr lang="en-US"/>
          </a:p>
        </c:txPr>
        <c:crossAx val="54448512"/>
        <c:crosses val="autoZero"/>
        <c:auto val="1"/>
        <c:lblAlgn val="ctr"/>
        <c:lblOffset val="100"/>
        <c:noMultiLvlLbl val="0"/>
      </c:catAx>
      <c:valAx>
        <c:axId val="54448512"/>
        <c:scaling>
          <c:orientation val="minMax"/>
          <c:min val="50"/>
        </c:scaling>
        <c:delete val="0"/>
        <c:axPos val="l"/>
        <c:majorGridlines/>
        <c:numFmt formatCode="General" sourceLinked="1"/>
        <c:majorTickMark val="out"/>
        <c:minorTickMark val="none"/>
        <c:tickLblPos val="nextTo"/>
        <c:txPr>
          <a:bodyPr/>
          <a:lstStyle/>
          <a:p>
            <a:pPr>
              <a:defRPr lang="en-AU"/>
            </a:pPr>
            <a:endParaRPr lang="en-US"/>
          </a:p>
        </c:txPr>
        <c:crossAx val="41105664"/>
        <c:crosses val="autoZero"/>
        <c:crossBetween val="between"/>
      </c:valAx>
    </c:plotArea>
    <c:legend>
      <c:legendPos val="r"/>
      <c:layout>
        <c:manualLayout>
          <c:xMode val="edge"/>
          <c:yMode val="edge"/>
          <c:x val="0.66079997281575298"/>
          <c:y val="0.42502975859825098"/>
          <c:w val="0.16159460481142299"/>
          <c:h val="0.13986184074785299"/>
        </c:manualLayout>
      </c:layout>
      <c:overlay val="0"/>
      <c:txPr>
        <a:bodyPr/>
        <a:lstStyle/>
        <a:p>
          <a:pPr>
            <a:defRPr lang="en-AU"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64462452017795E-2"/>
          <c:y val="6.9676043747077199E-2"/>
          <c:w val="0.73143129599356704"/>
          <c:h val="0.77076448870022196"/>
        </c:manualLayout>
      </c:layout>
      <c:lineChart>
        <c:grouping val="stacked"/>
        <c:varyColors val="0"/>
        <c:ser>
          <c:idx val="0"/>
          <c:order val="0"/>
          <c:tx>
            <c:strRef>
              <c:f>Sheet1!$B$1</c:f>
              <c:strCache>
                <c:ptCount val="1"/>
                <c:pt idx="0">
                  <c:v>Weekly Giving ($)</c:v>
                </c:pt>
              </c:strCache>
            </c:strRef>
          </c:tx>
          <c:spPr>
            <a:ln>
              <a:solidFill>
                <a:srgbClr val="FF0000"/>
              </a:solidFill>
            </a:ln>
          </c:spPr>
          <c:marker>
            <c:spPr>
              <a:solidFill>
                <a:srgbClr val="FF0000"/>
              </a:solidFill>
              <a:ln>
                <a:solidFill>
                  <a:srgbClr val="FF0000"/>
                </a:solidFill>
              </a:ln>
            </c:spPr>
          </c:marker>
          <c:cat>
            <c:numRef>
              <c:f>Sheet1!$A$2:$A$8</c:f>
              <c:numCache>
                <c:formatCode>General</c:formatCode>
                <c:ptCount val="7"/>
                <c:pt idx="0">
                  <c:v>2009</c:v>
                </c:pt>
                <c:pt idx="1">
                  <c:v>2010</c:v>
                </c:pt>
                <c:pt idx="2">
                  <c:v>2011</c:v>
                </c:pt>
                <c:pt idx="3">
                  <c:v>2012</c:v>
                </c:pt>
                <c:pt idx="4">
                  <c:v>2013</c:v>
                </c:pt>
                <c:pt idx="5">
                  <c:v>2014</c:v>
                </c:pt>
                <c:pt idx="6">
                  <c:v>2015</c:v>
                </c:pt>
              </c:numCache>
            </c:numRef>
          </c:cat>
          <c:val>
            <c:numRef>
              <c:f>Sheet1!$B$2:$B$8</c:f>
              <c:numCache>
                <c:formatCode>_(* #,##0_);_(* \(#,##0\);_(* "-"??_);_(@_)</c:formatCode>
                <c:ptCount val="7"/>
                <c:pt idx="0">
                  <c:v>2050</c:v>
                </c:pt>
                <c:pt idx="1">
                  <c:v>1875</c:v>
                </c:pt>
                <c:pt idx="2">
                  <c:v>1770</c:v>
                </c:pt>
                <c:pt idx="3">
                  <c:v>1485</c:v>
                </c:pt>
                <c:pt idx="4">
                  <c:v>1545</c:v>
                </c:pt>
                <c:pt idx="5">
                  <c:v>2240</c:v>
                </c:pt>
                <c:pt idx="6">
                  <c:v>2940</c:v>
                </c:pt>
              </c:numCache>
            </c:numRef>
          </c:val>
          <c:smooth val="0"/>
        </c:ser>
        <c:dLbls>
          <c:showLegendKey val="0"/>
          <c:showVal val="0"/>
          <c:showCatName val="0"/>
          <c:showSerName val="0"/>
          <c:showPercent val="0"/>
          <c:showBubbleSize val="0"/>
        </c:dLbls>
        <c:marker val="1"/>
        <c:smooth val="0"/>
        <c:axId val="54436608"/>
        <c:axId val="54438528"/>
      </c:lineChart>
      <c:catAx>
        <c:axId val="54436608"/>
        <c:scaling>
          <c:orientation val="minMax"/>
        </c:scaling>
        <c:delete val="0"/>
        <c:axPos val="b"/>
        <c:numFmt formatCode="General" sourceLinked="1"/>
        <c:majorTickMark val="out"/>
        <c:minorTickMark val="none"/>
        <c:tickLblPos val="nextTo"/>
        <c:txPr>
          <a:bodyPr/>
          <a:lstStyle/>
          <a:p>
            <a:pPr>
              <a:defRPr lang="en-AU"/>
            </a:pPr>
            <a:endParaRPr lang="en-US"/>
          </a:p>
        </c:txPr>
        <c:crossAx val="54438528"/>
        <c:crosses val="autoZero"/>
        <c:auto val="1"/>
        <c:lblAlgn val="ctr"/>
        <c:lblOffset val="100"/>
        <c:noMultiLvlLbl val="0"/>
      </c:catAx>
      <c:valAx>
        <c:axId val="54438528"/>
        <c:scaling>
          <c:orientation val="minMax"/>
          <c:max val="3000"/>
          <c:min val="1000"/>
        </c:scaling>
        <c:delete val="0"/>
        <c:axPos val="l"/>
        <c:majorGridlines/>
        <c:numFmt formatCode="_(* #,##0_);_(* \(#,##0\);_(* &quot;-&quot;??_);_(@_)" sourceLinked="1"/>
        <c:majorTickMark val="out"/>
        <c:minorTickMark val="none"/>
        <c:tickLblPos val="nextTo"/>
        <c:txPr>
          <a:bodyPr/>
          <a:lstStyle/>
          <a:p>
            <a:pPr>
              <a:defRPr lang="en-AU"/>
            </a:pPr>
            <a:endParaRPr lang="en-US"/>
          </a:p>
        </c:txPr>
        <c:crossAx val="54436608"/>
        <c:crosses val="autoZero"/>
        <c:crossBetween val="between"/>
      </c:valAx>
    </c:plotArea>
    <c:legend>
      <c:legendPos val="r"/>
      <c:legendEntry>
        <c:idx val="0"/>
        <c:txPr>
          <a:bodyPr/>
          <a:lstStyle/>
          <a:p>
            <a:pPr>
              <a:defRPr b="1"/>
            </a:pPr>
            <a:endParaRPr lang="en-US"/>
          </a:p>
        </c:txPr>
      </c:legendEntry>
      <c:layout>
        <c:manualLayout>
          <c:xMode val="edge"/>
          <c:yMode val="edge"/>
          <c:x val="0.62173798527298896"/>
          <c:y val="0.52921316236180505"/>
          <c:w val="0.198097659667542"/>
          <c:h val="0.11384103316685699"/>
        </c:manualLayout>
      </c:layout>
      <c:overlay val="0"/>
      <c:txPr>
        <a:bodyPr/>
        <a:lstStyle/>
        <a:p>
          <a:pPr>
            <a:defRPr lang="en-AU"/>
          </a:pPr>
          <a:endParaRPr lang="en-US"/>
        </a:p>
      </c:txPr>
    </c:legend>
    <c:plotVisOnly val="1"/>
    <c:dispBlanksAs val="zero"/>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0.255</cdr:x>
      <cdr:y>0.28048</cdr:y>
    </cdr:from>
    <cdr:to>
      <cdr:x>0.755</cdr:x>
      <cdr:y>0.28077</cdr:y>
    </cdr:to>
    <cdr:sp macro="" textlink="">
      <cdr:nvSpPr>
        <cdr:cNvPr id="6" name="Straight Connector 5"/>
        <cdr:cNvSpPr/>
      </cdr:nvSpPr>
      <cdr:spPr>
        <a:xfrm xmlns:a="http://schemas.openxmlformats.org/drawingml/2006/main">
          <a:off x="2098576" y="1565920"/>
          <a:ext cx="4114800" cy="1619"/>
        </a:xfrm>
        <a:prstGeom xmlns:a="http://schemas.openxmlformats.org/drawingml/2006/main" prst="line">
          <a:avLst/>
        </a:prstGeom>
        <a:ln xmlns:a="http://schemas.openxmlformats.org/drawingml/2006/main">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0.38889</cdr:x>
      <cdr:y>0.06824</cdr:y>
    </cdr:from>
    <cdr:to>
      <cdr:x>0.5</cdr:x>
      <cdr:y>0.23202</cdr:y>
    </cdr:to>
    <cdr:sp macro="" textlink="">
      <cdr:nvSpPr>
        <cdr:cNvPr id="7" name="TextBox 6"/>
        <cdr:cNvSpPr txBox="1"/>
      </cdr:nvSpPr>
      <cdr:spPr>
        <a:xfrm xmlns:a="http://schemas.openxmlformats.org/drawingml/2006/main">
          <a:off x="3200400" y="3810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0.38889</cdr:x>
      <cdr:y>0.13648</cdr:y>
    </cdr:from>
    <cdr:to>
      <cdr:x>0.5</cdr:x>
      <cdr:y>0.30026</cdr:y>
    </cdr:to>
    <cdr:sp macro="" textlink="">
      <cdr:nvSpPr>
        <cdr:cNvPr id="8" name="TextBox 7"/>
        <cdr:cNvSpPr txBox="1"/>
      </cdr:nvSpPr>
      <cdr:spPr>
        <a:xfrm xmlns:a="http://schemas.openxmlformats.org/drawingml/2006/main">
          <a:off x="3200400" y="7620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0.34259</cdr:x>
      <cdr:y>0.0273</cdr:y>
    </cdr:from>
    <cdr:to>
      <cdr:x>0.4537</cdr:x>
      <cdr:y>0.19108</cdr:y>
    </cdr:to>
    <cdr:sp macro="" textlink="">
      <cdr:nvSpPr>
        <cdr:cNvPr id="9" name="TextBox 8"/>
        <cdr:cNvSpPr txBox="1"/>
      </cdr:nvSpPr>
      <cdr:spPr>
        <a:xfrm xmlns:a="http://schemas.openxmlformats.org/drawingml/2006/main">
          <a:off x="2819400" y="1524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0.26375</cdr:x>
      <cdr:y>0.19019</cdr:y>
    </cdr:from>
    <cdr:to>
      <cdr:x>0.65264</cdr:x>
      <cdr:y>0.28573</cdr:y>
    </cdr:to>
    <cdr:sp macro="" textlink="">
      <cdr:nvSpPr>
        <cdr:cNvPr id="10" name="TextBox 9"/>
        <cdr:cNvSpPr txBox="1"/>
      </cdr:nvSpPr>
      <cdr:spPr>
        <a:xfrm xmlns:a="http://schemas.openxmlformats.org/drawingml/2006/main">
          <a:off x="2170584" y="1061864"/>
          <a:ext cx="3200409" cy="53340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600" dirty="0" smtClean="0"/>
            <a:t>Shortfall = $ 620/week</a:t>
          </a:r>
          <a:endParaRPr lang="en-US" sz="2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35EE59-CF94-4657-B83A-1AAAEDF1012C}" type="datetimeFigureOut">
              <a:rPr lang="en-AU" smtClean="0"/>
              <a:pPr/>
              <a:t>15/02/2016</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2EAA6B-7E75-4356-90EF-476947E6EE06}" type="slidenum">
              <a:rPr lang="en-AU" smtClean="0"/>
              <a:pPr/>
              <a:t>‹#›</a:t>
            </a:fld>
            <a:endParaRPr lang="en-AU" dirty="0"/>
          </a:p>
        </p:txBody>
      </p:sp>
    </p:spTree>
    <p:extLst>
      <p:ext uri="{BB962C8B-B14F-4D97-AF65-F5344CB8AC3E}">
        <p14:creationId xmlns:p14="http://schemas.microsoft.com/office/powerpoint/2010/main" val="230244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generous.life@aue.salvationarmy.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PowerPoint is an aid and resource for a corps to present the financial situation as well as the mission.</a:t>
            </a:r>
          </a:p>
          <a:p>
            <a:endParaRPr lang="en-US" dirty="0"/>
          </a:p>
          <a:p>
            <a:r>
              <a:rPr lang="en-US" dirty="0" smtClean="0"/>
              <a:t>In relation to </a:t>
            </a:r>
            <a:r>
              <a:rPr lang="en-US" b="1" dirty="0" smtClean="0"/>
              <a:t>FINANCES</a:t>
            </a:r>
            <a:r>
              <a:rPr lang="en-US" dirty="0" smtClean="0"/>
              <a:t>:</a:t>
            </a:r>
          </a:p>
          <a:p>
            <a:r>
              <a:rPr lang="en-US" dirty="0" smtClean="0"/>
              <a:t>It is important to be able to present to corps leadership and the corps as a whole, what the financial position is.  This is a part of being transparent.  Too often congregations are not made aware of either how well or not so well the corps finances are.  This assists in corps ownership and responsibility.  To speak practically, corps needs money to run.  To pay the bills and provide the resources needed.  </a:t>
            </a:r>
          </a:p>
          <a:p>
            <a:endParaRPr lang="en-US" dirty="0"/>
          </a:p>
          <a:p>
            <a:r>
              <a:rPr lang="en-US" dirty="0" smtClean="0"/>
              <a:t>Relating now to </a:t>
            </a:r>
            <a:r>
              <a:rPr lang="en-US" b="1" dirty="0" smtClean="0"/>
              <a:t>SPIRITUAL LIFE </a:t>
            </a:r>
            <a:r>
              <a:rPr lang="en-US" dirty="0" smtClean="0"/>
              <a:t>of our people:</a:t>
            </a:r>
          </a:p>
          <a:p>
            <a:r>
              <a:rPr lang="en-US" dirty="0" smtClean="0"/>
              <a:t>This is the area we would focus upon.  It is vital that our people grow in their spiritual life and through this growth and depth of gratitude to God as our provider, that the desire to give and be generous would be a natural outpouring.  This is why we would focus on our gratitude to God.</a:t>
            </a:r>
          </a:p>
          <a:p>
            <a:endParaRPr lang="en-US" dirty="0"/>
          </a:p>
          <a:p>
            <a:r>
              <a:rPr lang="en-US" dirty="0" smtClean="0"/>
              <a:t>Moving onto </a:t>
            </a:r>
            <a:r>
              <a:rPr lang="en-US" b="1" dirty="0" smtClean="0"/>
              <a:t>MISSION</a:t>
            </a:r>
            <a:r>
              <a:rPr lang="en-US" dirty="0" smtClean="0"/>
              <a:t>:</a:t>
            </a:r>
          </a:p>
          <a:p>
            <a:r>
              <a:rPr lang="en-US" dirty="0" smtClean="0"/>
              <a:t>In this presentation it is vital to link everything into the mission and vision of the corps so that people can see how they, through their generosity, are feeding into the mission and changing lives.</a:t>
            </a:r>
          </a:p>
          <a:p>
            <a:endParaRPr lang="en-US" dirty="0"/>
          </a:p>
          <a:p>
            <a:endParaRPr lang="en-US" dirty="0" smtClean="0"/>
          </a:p>
          <a:p>
            <a:endParaRPr lang="en-US" dirty="0"/>
          </a:p>
          <a:p>
            <a:endParaRPr lang="en-US" dirty="0" smtClean="0"/>
          </a:p>
          <a:p>
            <a:endParaRPr lang="en-US" dirty="0"/>
          </a:p>
          <a:p>
            <a:endParaRPr lang="en-AU" dirty="0"/>
          </a:p>
        </p:txBody>
      </p:sp>
      <p:sp>
        <p:nvSpPr>
          <p:cNvPr id="4" name="Slide Number Placeholder 3"/>
          <p:cNvSpPr>
            <a:spLocks noGrp="1"/>
          </p:cNvSpPr>
          <p:nvPr>
            <p:ph type="sldNum" sz="quarter" idx="10"/>
          </p:nvPr>
        </p:nvSpPr>
        <p:spPr/>
        <p:txBody>
          <a:bodyPr/>
          <a:lstStyle/>
          <a:p>
            <a:fld id="{DC2EAA6B-7E75-4356-90EF-476947E6EE06}" type="slidenum">
              <a:rPr lang="en-AU" smtClean="0"/>
              <a:pPr/>
              <a:t>1</a:t>
            </a:fld>
            <a:endParaRPr lang="en-AU" dirty="0"/>
          </a:p>
        </p:txBody>
      </p:sp>
    </p:spTree>
    <p:extLst>
      <p:ext uri="{BB962C8B-B14F-4D97-AF65-F5344CB8AC3E}">
        <p14:creationId xmlns:p14="http://schemas.microsoft.com/office/powerpoint/2010/main" val="1201141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two graphs together show the ‘journey to generosity’ that our church</a:t>
            </a:r>
            <a:r>
              <a:rPr lang="en-US" baseline="0" dirty="0" smtClean="0"/>
              <a:t> has embarked upon in the last year or so.</a:t>
            </a:r>
          </a:p>
          <a:p>
            <a:r>
              <a:rPr lang="en-US" baseline="0" dirty="0" smtClean="0"/>
              <a:t>Up till 2014, giving generally ran pretty much parallel with attendance.</a:t>
            </a:r>
          </a:p>
          <a:p>
            <a:r>
              <a:rPr lang="en-US" baseline="0" dirty="0" smtClean="0"/>
              <a:t>But in 2014 (and again in 2015), giving has risen dramatically while attendance has continued to rise incrementally. We are now at a point where the church gives more than it ever has before (even though the average attendance figures were still slightly higher in past years than they are right now). This tells us that the ‘journey to generosity’ is making a difference! </a:t>
            </a:r>
          </a:p>
          <a:p>
            <a:endParaRPr lang="en-US" dirty="0"/>
          </a:p>
        </p:txBody>
      </p:sp>
      <p:sp>
        <p:nvSpPr>
          <p:cNvPr id="4" name="Slide Number Placeholder 3"/>
          <p:cNvSpPr>
            <a:spLocks noGrp="1"/>
          </p:cNvSpPr>
          <p:nvPr>
            <p:ph type="sldNum" sz="quarter" idx="10"/>
          </p:nvPr>
        </p:nvSpPr>
        <p:spPr/>
        <p:txBody>
          <a:bodyPr/>
          <a:lstStyle/>
          <a:p>
            <a:fld id="{D302F3E0-8C2E-034E-9823-B6E1148C0E4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verses underline our</a:t>
            </a:r>
            <a:r>
              <a:rPr lang="en-US" baseline="0" dirty="0" smtClean="0"/>
              <a:t> generosity vision.</a:t>
            </a:r>
            <a:endParaRPr lang="en-AU" dirty="0"/>
          </a:p>
        </p:txBody>
      </p:sp>
      <p:sp>
        <p:nvSpPr>
          <p:cNvPr id="4" name="Slide Number Placeholder 3"/>
          <p:cNvSpPr>
            <a:spLocks noGrp="1"/>
          </p:cNvSpPr>
          <p:nvPr>
            <p:ph type="sldNum" sz="quarter" idx="10"/>
          </p:nvPr>
        </p:nvSpPr>
        <p:spPr/>
        <p:txBody>
          <a:bodyPr/>
          <a:lstStyle/>
          <a:p>
            <a:fld id="{DC2EAA6B-7E75-4356-90EF-476947E6EE06}" type="slidenum">
              <a:rPr lang="en-AU" smtClean="0"/>
              <a:pPr/>
              <a:t>11</a:t>
            </a:fld>
            <a:endParaRPr lang="en-AU" dirty="0"/>
          </a:p>
        </p:txBody>
      </p:sp>
    </p:spTree>
    <p:extLst>
      <p:ext uri="{BB962C8B-B14F-4D97-AF65-F5344CB8AC3E}">
        <p14:creationId xmlns:p14="http://schemas.microsoft.com/office/powerpoint/2010/main" val="4197652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look forward to continuing</a:t>
            </a:r>
            <a:r>
              <a:rPr lang="en-US" baseline="0" dirty="0" smtClean="0"/>
              <a:t> to build on our vision of OVERFLOW!</a:t>
            </a:r>
            <a:endParaRPr lang="en-AU" dirty="0"/>
          </a:p>
        </p:txBody>
      </p:sp>
      <p:sp>
        <p:nvSpPr>
          <p:cNvPr id="4" name="Slide Number Placeholder 3"/>
          <p:cNvSpPr>
            <a:spLocks noGrp="1"/>
          </p:cNvSpPr>
          <p:nvPr>
            <p:ph type="sldNum" sz="quarter" idx="10"/>
          </p:nvPr>
        </p:nvSpPr>
        <p:spPr/>
        <p:txBody>
          <a:bodyPr/>
          <a:lstStyle/>
          <a:p>
            <a:fld id="{DC2EAA6B-7E75-4356-90EF-476947E6EE06}" type="slidenum">
              <a:rPr lang="en-AU" smtClean="0"/>
              <a:pPr/>
              <a:t>12</a:t>
            </a:fld>
            <a:endParaRPr lang="en-AU" dirty="0"/>
          </a:p>
        </p:txBody>
      </p:sp>
    </p:spTree>
    <p:extLst>
      <p:ext uri="{BB962C8B-B14F-4D97-AF65-F5344CB8AC3E}">
        <p14:creationId xmlns:p14="http://schemas.microsoft.com/office/powerpoint/2010/main" val="112393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And</a:t>
            </a:r>
            <a:r>
              <a:rPr lang="en-AU" baseline="0" dirty="0" smtClean="0"/>
              <a:t> the journey continues…</a:t>
            </a:r>
            <a:endParaRPr lang="en-AU" dirty="0"/>
          </a:p>
        </p:txBody>
      </p:sp>
      <p:sp>
        <p:nvSpPr>
          <p:cNvPr id="4" name="Slide Number Placeholder 3"/>
          <p:cNvSpPr>
            <a:spLocks noGrp="1"/>
          </p:cNvSpPr>
          <p:nvPr>
            <p:ph type="sldNum" sz="quarter" idx="10"/>
          </p:nvPr>
        </p:nvSpPr>
        <p:spPr/>
        <p:txBody>
          <a:bodyPr/>
          <a:lstStyle/>
          <a:p>
            <a:fld id="{DC2EAA6B-7E75-4356-90EF-476947E6EE06}" type="slidenum">
              <a:rPr lang="en-AU" smtClean="0"/>
              <a:pPr/>
              <a:t>13</a:t>
            </a:fld>
            <a:endParaRPr lang="en-AU" dirty="0"/>
          </a:p>
        </p:txBody>
      </p:sp>
    </p:spTree>
    <p:extLst>
      <p:ext uri="{BB962C8B-B14F-4D97-AF65-F5344CB8AC3E}">
        <p14:creationId xmlns:p14="http://schemas.microsoft.com/office/powerpoint/2010/main" val="112393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Self Denial figures have increased over the years, this is something to celebrate and shows the growth of generosity in the lives of your people.</a:t>
            </a:r>
          </a:p>
          <a:p>
            <a:endParaRPr lang="en-US" dirty="0"/>
          </a:p>
          <a:p>
            <a:r>
              <a:rPr lang="en-US" dirty="0" smtClean="0"/>
              <a:t>If there has not been a growth, this is an opportunity to present this information to the corps and challenge them in this particular area of giving.</a:t>
            </a:r>
          </a:p>
          <a:p>
            <a:endParaRPr lang="en-US" dirty="0"/>
          </a:p>
          <a:p>
            <a:r>
              <a:rPr lang="en-US" dirty="0" smtClean="0"/>
              <a:t>It also gives the CO an indicator that generosity is something that needs to be focused on and intentionally developed.</a:t>
            </a:r>
            <a:endParaRPr lang="en-AU" dirty="0"/>
          </a:p>
        </p:txBody>
      </p:sp>
      <p:sp>
        <p:nvSpPr>
          <p:cNvPr id="4" name="Slide Number Placeholder 3"/>
          <p:cNvSpPr>
            <a:spLocks noGrp="1"/>
          </p:cNvSpPr>
          <p:nvPr>
            <p:ph type="sldNum" sz="quarter" idx="10"/>
          </p:nvPr>
        </p:nvSpPr>
        <p:spPr/>
        <p:txBody>
          <a:bodyPr/>
          <a:lstStyle/>
          <a:p>
            <a:fld id="{DC2EAA6B-7E75-4356-90EF-476947E6EE06}" type="slidenum">
              <a:rPr lang="en-AU" smtClean="0"/>
              <a:pPr/>
              <a:t>2</a:t>
            </a:fld>
            <a:endParaRPr lang="en-AU" dirty="0"/>
          </a:p>
        </p:txBody>
      </p:sp>
    </p:spTree>
    <p:extLst>
      <p:ext uri="{BB962C8B-B14F-4D97-AF65-F5344CB8AC3E}">
        <p14:creationId xmlns:p14="http://schemas.microsoft.com/office/powerpoint/2010/main" val="214818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particular case, this is an opportunity to highlight to the corps the progress since Generous Life.</a:t>
            </a:r>
          </a:p>
          <a:p>
            <a:endParaRPr lang="en-US" dirty="0"/>
          </a:p>
          <a:p>
            <a:r>
              <a:rPr lang="en-US" baseline="0" dirty="0" smtClean="0"/>
              <a:t>If</a:t>
            </a:r>
            <a:r>
              <a:rPr lang="en-US" dirty="0" smtClean="0"/>
              <a:t> this is the commencement of the Generous Life journey, then it is opportunity to highlight the need for going on that journey.</a:t>
            </a:r>
          </a:p>
          <a:p>
            <a:endParaRPr lang="en-US" baseline="0" dirty="0"/>
          </a:p>
          <a:p>
            <a:r>
              <a:rPr lang="en-US" dirty="0" smtClean="0"/>
              <a:t>It enables you to set a goal for the pledge day and for the year ahead.</a:t>
            </a:r>
            <a:endParaRPr lang="en-US" baseline="0" dirty="0" smtClean="0"/>
          </a:p>
        </p:txBody>
      </p:sp>
      <p:sp>
        <p:nvSpPr>
          <p:cNvPr id="4" name="Slide Number Placeholder 3"/>
          <p:cNvSpPr>
            <a:spLocks noGrp="1"/>
          </p:cNvSpPr>
          <p:nvPr>
            <p:ph type="sldNum" sz="quarter" idx="10"/>
          </p:nvPr>
        </p:nvSpPr>
        <p:spPr/>
        <p:txBody>
          <a:bodyPr/>
          <a:lstStyle/>
          <a:p>
            <a:fld id="{D302F3E0-8C2E-034E-9823-B6E1148C0E4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graph shows the elements involved in meeting our expenses for 2014/15. </a:t>
            </a:r>
            <a:r>
              <a:rPr lang="en-US" baseline="0" dirty="0" smtClean="0"/>
              <a:t>In this case, support </a:t>
            </a:r>
            <a:r>
              <a:rPr lang="en-US" baseline="0" dirty="0" smtClean="0"/>
              <a:t>funding and actual deficit figures are shown at the top of the income graph</a:t>
            </a:r>
            <a:r>
              <a:rPr lang="en-US" baseline="0" dirty="0" smtClean="0"/>
              <a:t>.</a:t>
            </a:r>
          </a:p>
          <a:p>
            <a:endParaRPr lang="en-US" dirty="0"/>
          </a:p>
          <a:p>
            <a:r>
              <a:rPr lang="en-US" dirty="0" smtClean="0"/>
              <a:t>If you need assistance in breaking down these figures, please contact your Finance Department at Headquarters.</a:t>
            </a:r>
          </a:p>
          <a:p>
            <a:endParaRPr lang="en-US" dirty="0"/>
          </a:p>
          <a:p>
            <a:r>
              <a:rPr lang="en-US" dirty="0" smtClean="0"/>
              <a:t>This is a simple and clear way of showing everyone the current situation.</a:t>
            </a:r>
            <a:endParaRPr lang="en-US" dirty="0"/>
          </a:p>
        </p:txBody>
      </p:sp>
      <p:sp>
        <p:nvSpPr>
          <p:cNvPr id="4" name="Slide Number Placeholder 3"/>
          <p:cNvSpPr>
            <a:spLocks noGrp="1"/>
          </p:cNvSpPr>
          <p:nvPr>
            <p:ph type="sldNum" sz="quarter" idx="10"/>
          </p:nvPr>
        </p:nvSpPr>
        <p:spPr/>
        <p:txBody>
          <a:bodyPr/>
          <a:lstStyle/>
          <a:p>
            <a:fld id="{D302F3E0-8C2E-034E-9823-B6E1148C0E4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chart assumes</a:t>
            </a:r>
            <a:r>
              <a:rPr lang="en-US" baseline="0" dirty="0" smtClean="0"/>
              <a:t> that our church is seeking to overcome the operational deficit in our budget by matching our current income to our current expenses. This chart also assumes that TSA support funding will NOT remain in place (either by The Salvation Army’s choice or simply because we do not need it anymore). </a:t>
            </a:r>
            <a:r>
              <a:rPr lang="en-US" dirty="0" smtClean="0"/>
              <a:t>In this chart, the shortfall is quantified at</a:t>
            </a:r>
            <a:r>
              <a:rPr lang="en-US" baseline="0" dirty="0" smtClean="0"/>
              <a:t> $620</a:t>
            </a:r>
            <a:r>
              <a:rPr lang="en-US" dirty="0" smtClean="0"/>
              <a:t>/week.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gives opportunity to start and share the vision and the goal.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Setting a goal is important.  It gives people something to aim for but also something to rejoice about when achieved.  It shows how the corps is able to be involved in mission and in helping those in the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D302F3E0-8C2E-034E-9823-B6E1148C0E4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figure fits with the church vision of generosity reflecting OVERFLOW. Overflow would mean that no funds are flowing from others in TSA back to us but rather that we are consistently beginning new ministries or sending funds away to others. How exciting would that be? ‘Godincidentally’, the increase required from here (in dollar terms) was exactly the same as the increase we had achieved so far!</a:t>
            </a:r>
          </a:p>
        </p:txBody>
      </p:sp>
      <p:sp>
        <p:nvSpPr>
          <p:cNvPr id="4" name="Slide Number Placeholder 3"/>
          <p:cNvSpPr>
            <a:spLocks noGrp="1"/>
          </p:cNvSpPr>
          <p:nvPr>
            <p:ph type="sldNum" sz="quarter" idx="10"/>
          </p:nvPr>
        </p:nvSpPr>
        <p:spPr/>
        <p:txBody>
          <a:bodyPr/>
          <a:lstStyle/>
          <a:p>
            <a:fld id="{D302F3E0-8C2E-034E-9823-B6E1148C0E4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the end of the story.</a:t>
            </a:r>
          </a:p>
          <a:p>
            <a:r>
              <a:rPr lang="en-US" dirty="0" smtClean="0"/>
              <a:t>The story is where to from here and celebrating the story.</a:t>
            </a:r>
          </a:p>
          <a:p>
            <a:endParaRPr lang="en-US" dirty="0"/>
          </a:p>
          <a:p>
            <a:r>
              <a:rPr lang="en-US" dirty="0" smtClean="0"/>
              <a:t>It would be recommended to present something like this every 6 months.  But at a minimum every 12 months.</a:t>
            </a:r>
          </a:p>
          <a:p>
            <a:endParaRPr lang="en-US" dirty="0"/>
          </a:p>
          <a:p>
            <a:r>
              <a:rPr lang="en-US" dirty="0" smtClean="0"/>
              <a:t>It would be recommended to revisit Generous Life as a focused teaching once a year as well as incorporating the Generous Life message throughout the year.</a:t>
            </a:r>
          </a:p>
          <a:p>
            <a:endParaRPr lang="en-US" dirty="0"/>
          </a:p>
          <a:p>
            <a:r>
              <a:rPr lang="en-US" dirty="0" smtClean="0"/>
              <a:t>If generosity is to become part of the culture of the corps, then it cannot be something that is discussed every now and then.</a:t>
            </a:r>
          </a:p>
          <a:p>
            <a:endParaRPr lang="en-US" dirty="0"/>
          </a:p>
          <a:p>
            <a:r>
              <a:rPr lang="en-US" dirty="0" smtClean="0"/>
              <a:t>Generosity within a corps will change lives.</a:t>
            </a:r>
          </a:p>
          <a:p>
            <a:r>
              <a:rPr lang="en-US" dirty="0" smtClean="0"/>
              <a:t>It is an exciting journey.</a:t>
            </a:r>
          </a:p>
          <a:p>
            <a:r>
              <a:rPr lang="en-US" dirty="0" smtClean="0"/>
              <a:t>It is the journey God wants for us.</a:t>
            </a:r>
          </a:p>
          <a:p>
            <a:endParaRPr lang="en-US" dirty="0"/>
          </a:p>
          <a:p>
            <a:r>
              <a:rPr lang="en-US" dirty="0" smtClean="0"/>
              <a:t>God bless you.</a:t>
            </a:r>
          </a:p>
          <a:p>
            <a:endParaRPr lang="en-US" dirty="0"/>
          </a:p>
          <a:p>
            <a:r>
              <a:rPr lang="en-US" dirty="0" smtClean="0"/>
              <a:t>If you have any queries in regard to this, please email: </a:t>
            </a:r>
            <a:r>
              <a:rPr lang="en-US" dirty="0" smtClean="0">
                <a:hlinkClick r:id="rId3"/>
              </a:rPr>
              <a:t>generous.life@aue.salvationarmy.org</a:t>
            </a:r>
            <a:endParaRPr lang="en-US" dirty="0" smtClean="0"/>
          </a:p>
          <a:p>
            <a:endParaRPr lang="en-US" dirty="0"/>
          </a:p>
          <a:p>
            <a:r>
              <a:rPr lang="en-US" dirty="0" smtClean="0"/>
              <a:t>Or check out our website:  salvos.org.au/</a:t>
            </a:r>
            <a:r>
              <a:rPr lang="en-US" dirty="0" err="1" smtClean="0"/>
              <a:t>generouslife</a:t>
            </a:r>
            <a:endParaRPr lang="en-AU" dirty="0"/>
          </a:p>
        </p:txBody>
      </p:sp>
      <p:sp>
        <p:nvSpPr>
          <p:cNvPr id="4" name="Slide Number Placeholder 3"/>
          <p:cNvSpPr>
            <a:spLocks noGrp="1"/>
          </p:cNvSpPr>
          <p:nvPr>
            <p:ph type="sldNum" sz="quarter" idx="10"/>
          </p:nvPr>
        </p:nvSpPr>
        <p:spPr/>
        <p:txBody>
          <a:bodyPr/>
          <a:lstStyle/>
          <a:p>
            <a:fld id="{DC2EAA6B-7E75-4356-90EF-476947E6EE06}" type="slidenum">
              <a:rPr lang="en-AU" smtClean="0"/>
              <a:pPr/>
              <a:t>7</a:t>
            </a:fld>
            <a:endParaRPr lang="en-AU" dirty="0"/>
          </a:p>
        </p:txBody>
      </p:sp>
    </p:spTree>
    <p:extLst>
      <p:ext uri="{BB962C8B-B14F-4D97-AF65-F5344CB8AC3E}">
        <p14:creationId xmlns:p14="http://schemas.microsoft.com/office/powerpoint/2010/main" val="224114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These figures show that in recent weeks our church has been meeting our vision for OVERFLOW. Our weekly expenses costs of $2,860 have been exceeded by our weekly giving before the Lord. Praise God for enabling us to reach the first major milestone in our generosity vision!</a:t>
            </a:r>
          </a:p>
        </p:txBody>
      </p:sp>
      <p:sp>
        <p:nvSpPr>
          <p:cNvPr id="4" name="Slide Number Placeholder 3"/>
          <p:cNvSpPr>
            <a:spLocks noGrp="1"/>
          </p:cNvSpPr>
          <p:nvPr>
            <p:ph type="sldNum" sz="quarter" idx="10"/>
          </p:nvPr>
        </p:nvSpPr>
        <p:spPr/>
        <p:txBody>
          <a:bodyPr/>
          <a:lstStyle/>
          <a:p>
            <a:fld id="{D302F3E0-8C2E-034E-9823-B6E1148C0E4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graphical presentation of how the giving has grown in our church since January 2014.</a:t>
            </a:r>
          </a:p>
          <a:p>
            <a:r>
              <a:rPr lang="en-US" baseline="0" dirty="0" smtClean="0"/>
              <a:t>Planned giving has been the major contributor to this increase.</a:t>
            </a:r>
            <a:endParaRPr lang="en-AU" dirty="0"/>
          </a:p>
        </p:txBody>
      </p:sp>
      <p:sp>
        <p:nvSpPr>
          <p:cNvPr id="4" name="Slide Number Placeholder 3"/>
          <p:cNvSpPr>
            <a:spLocks noGrp="1"/>
          </p:cNvSpPr>
          <p:nvPr>
            <p:ph type="sldNum" sz="quarter" idx="10"/>
          </p:nvPr>
        </p:nvSpPr>
        <p:spPr/>
        <p:txBody>
          <a:bodyPr/>
          <a:lstStyle/>
          <a:p>
            <a:fld id="{DC2EAA6B-7E75-4356-90EF-476947E6EE06}" type="slidenum">
              <a:rPr lang="en-AU" smtClean="0"/>
              <a:pPr/>
              <a:t>9</a:t>
            </a:fld>
            <a:endParaRPr lang="en-AU" dirty="0"/>
          </a:p>
        </p:txBody>
      </p:sp>
    </p:spTree>
    <p:extLst>
      <p:ext uri="{BB962C8B-B14F-4D97-AF65-F5344CB8AC3E}">
        <p14:creationId xmlns:p14="http://schemas.microsoft.com/office/powerpoint/2010/main" val="440929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08981C2-7E68-474E-8BEA-2C593D51328E}" type="datetimeFigureOut">
              <a:rPr lang="en-AU" smtClean="0"/>
              <a:pPr/>
              <a:t>15/02/2016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A2379C0-89FD-4F8E-B35E-B3B0C4448B31}" type="slidenum">
              <a:rPr lang="en-AU" smtClean="0"/>
              <a:pPr/>
              <a:t>‹#›</a:t>
            </a:fld>
            <a:endParaRPr lang="en-AU" dirty="0"/>
          </a:p>
        </p:txBody>
      </p:sp>
    </p:spTree>
    <p:extLst>
      <p:ext uri="{BB962C8B-B14F-4D97-AF65-F5344CB8AC3E}">
        <p14:creationId xmlns:p14="http://schemas.microsoft.com/office/powerpoint/2010/main" val="265596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08981C2-7E68-474E-8BEA-2C593D51328E}" type="datetimeFigureOut">
              <a:rPr lang="en-AU" smtClean="0"/>
              <a:pPr/>
              <a:t>15/02/2016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A2379C0-89FD-4F8E-B35E-B3B0C4448B31}" type="slidenum">
              <a:rPr lang="en-AU" smtClean="0"/>
              <a:pPr/>
              <a:t>‹#›</a:t>
            </a:fld>
            <a:endParaRPr lang="en-AU" dirty="0"/>
          </a:p>
        </p:txBody>
      </p:sp>
    </p:spTree>
    <p:extLst>
      <p:ext uri="{BB962C8B-B14F-4D97-AF65-F5344CB8AC3E}">
        <p14:creationId xmlns:p14="http://schemas.microsoft.com/office/powerpoint/2010/main" val="299507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08981C2-7E68-474E-8BEA-2C593D51328E}" type="datetimeFigureOut">
              <a:rPr lang="en-AU" smtClean="0"/>
              <a:pPr/>
              <a:t>15/02/2016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A2379C0-89FD-4F8E-B35E-B3B0C4448B31}" type="slidenum">
              <a:rPr lang="en-AU" smtClean="0"/>
              <a:pPr/>
              <a:t>‹#›</a:t>
            </a:fld>
            <a:endParaRPr lang="en-AU" dirty="0"/>
          </a:p>
        </p:txBody>
      </p:sp>
    </p:spTree>
    <p:extLst>
      <p:ext uri="{BB962C8B-B14F-4D97-AF65-F5344CB8AC3E}">
        <p14:creationId xmlns:p14="http://schemas.microsoft.com/office/powerpoint/2010/main" val="98644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08981C2-7E68-474E-8BEA-2C593D51328E}" type="datetimeFigureOut">
              <a:rPr lang="en-AU" smtClean="0"/>
              <a:pPr/>
              <a:t>15/02/2016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A2379C0-89FD-4F8E-B35E-B3B0C4448B31}" type="slidenum">
              <a:rPr lang="en-AU" smtClean="0"/>
              <a:pPr/>
              <a:t>‹#›</a:t>
            </a:fld>
            <a:endParaRPr lang="en-AU" dirty="0"/>
          </a:p>
        </p:txBody>
      </p:sp>
    </p:spTree>
    <p:extLst>
      <p:ext uri="{BB962C8B-B14F-4D97-AF65-F5344CB8AC3E}">
        <p14:creationId xmlns:p14="http://schemas.microsoft.com/office/powerpoint/2010/main" val="3370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8981C2-7E68-474E-8BEA-2C593D51328E}" type="datetimeFigureOut">
              <a:rPr lang="en-AU" smtClean="0"/>
              <a:pPr/>
              <a:t>15/02/2016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A2379C0-89FD-4F8E-B35E-B3B0C4448B31}" type="slidenum">
              <a:rPr lang="en-AU" smtClean="0"/>
              <a:pPr/>
              <a:t>‹#›</a:t>
            </a:fld>
            <a:endParaRPr lang="en-AU" dirty="0"/>
          </a:p>
        </p:txBody>
      </p:sp>
    </p:spTree>
    <p:extLst>
      <p:ext uri="{BB962C8B-B14F-4D97-AF65-F5344CB8AC3E}">
        <p14:creationId xmlns:p14="http://schemas.microsoft.com/office/powerpoint/2010/main" val="241846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08981C2-7E68-474E-8BEA-2C593D51328E}" type="datetimeFigureOut">
              <a:rPr lang="en-AU" smtClean="0"/>
              <a:pPr/>
              <a:t>15/02/2016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A2379C0-89FD-4F8E-B35E-B3B0C4448B31}" type="slidenum">
              <a:rPr lang="en-AU" smtClean="0"/>
              <a:pPr/>
              <a:t>‹#›</a:t>
            </a:fld>
            <a:endParaRPr lang="en-AU" dirty="0"/>
          </a:p>
        </p:txBody>
      </p:sp>
    </p:spTree>
    <p:extLst>
      <p:ext uri="{BB962C8B-B14F-4D97-AF65-F5344CB8AC3E}">
        <p14:creationId xmlns:p14="http://schemas.microsoft.com/office/powerpoint/2010/main" val="3186925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08981C2-7E68-474E-8BEA-2C593D51328E}" type="datetimeFigureOut">
              <a:rPr lang="en-AU" smtClean="0"/>
              <a:pPr/>
              <a:t>15/02/2016</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FA2379C0-89FD-4F8E-B35E-B3B0C4448B31}" type="slidenum">
              <a:rPr lang="en-AU" smtClean="0"/>
              <a:pPr/>
              <a:t>‹#›</a:t>
            </a:fld>
            <a:endParaRPr lang="en-AU" dirty="0"/>
          </a:p>
        </p:txBody>
      </p:sp>
    </p:spTree>
    <p:extLst>
      <p:ext uri="{BB962C8B-B14F-4D97-AF65-F5344CB8AC3E}">
        <p14:creationId xmlns:p14="http://schemas.microsoft.com/office/powerpoint/2010/main" val="317415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08981C2-7E68-474E-8BEA-2C593D51328E}" type="datetimeFigureOut">
              <a:rPr lang="en-AU" smtClean="0"/>
              <a:pPr/>
              <a:t>15/02/2016</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FA2379C0-89FD-4F8E-B35E-B3B0C4448B31}" type="slidenum">
              <a:rPr lang="en-AU" smtClean="0"/>
              <a:pPr/>
              <a:t>‹#›</a:t>
            </a:fld>
            <a:endParaRPr lang="en-AU" dirty="0"/>
          </a:p>
        </p:txBody>
      </p:sp>
    </p:spTree>
    <p:extLst>
      <p:ext uri="{BB962C8B-B14F-4D97-AF65-F5344CB8AC3E}">
        <p14:creationId xmlns:p14="http://schemas.microsoft.com/office/powerpoint/2010/main" val="146048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981C2-7E68-474E-8BEA-2C593D51328E}" type="datetimeFigureOut">
              <a:rPr lang="en-AU" smtClean="0"/>
              <a:pPr/>
              <a:t>15/02/2016</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FA2379C0-89FD-4F8E-B35E-B3B0C4448B31}" type="slidenum">
              <a:rPr lang="en-AU" smtClean="0"/>
              <a:pPr/>
              <a:t>‹#›</a:t>
            </a:fld>
            <a:endParaRPr lang="en-AU" dirty="0"/>
          </a:p>
        </p:txBody>
      </p:sp>
    </p:spTree>
    <p:extLst>
      <p:ext uri="{BB962C8B-B14F-4D97-AF65-F5344CB8AC3E}">
        <p14:creationId xmlns:p14="http://schemas.microsoft.com/office/powerpoint/2010/main" val="271988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981C2-7E68-474E-8BEA-2C593D51328E}" type="datetimeFigureOut">
              <a:rPr lang="en-AU" smtClean="0"/>
              <a:pPr/>
              <a:t>15/02/2016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A2379C0-89FD-4F8E-B35E-B3B0C4448B31}" type="slidenum">
              <a:rPr lang="en-AU" smtClean="0"/>
              <a:pPr/>
              <a:t>‹#›</a:t>
            </a:fld>
            <a:endParaRPr lang="en-AU" dirty="0"/>
          </a:p>
        </p:txBody>
      </p:sp>
    </p:spTree>
    <p:extLst>
      <p:ext uri="{BB962C8B-B14F-4D97-AF65-F5344CB8AC3E}">
        <p14:creationId xmlns:p14="http://schemas.microsoft.com/office/powerpoint/2010/main" val="45376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981C2-7E68-474E-8BEA-2C593D51328E}" type="datetimeFigureOut">
              <a:rPr lang="en-AU" smtClean="0"/>
              <a:pPr/>
              <a:t>15/02/2016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A2379C0-89FD-4F8E-B35E-B3B0C4448B31}" type="slidenum">
              <a:rPr lang="en-AU" smtClean="0"/>
              <a:pPr/>
              <a:t>‹#›</a:t>
            </a:fld>
            <a:endParaRPr lang="en-AU" dirty="0"/>
          </a:p>
        </p:txBody>
      </p:sp>
    </p:spTree>
    <p:extLst>
      <p:ext uri="{BB962C8B-B14F-4D97-AF65-F5344CB8AC3E}">
        <p14:creationId xmlns:p14="http://schemas.microsoft.com/office/powerpoint/2010/main" val="330450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981C2-7E68-474E-8BEA-2C593D51328E}" type="datetimeFigureOut">
              <a:rPr lang="en-AU" smtClean="0"/>
              <a:pPr/>
              <a:t>15/02/2016</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379C0-89FD-4F8E-B35E-B3B0C4448B31}" type="slidenum">
              <a:rPr lang="en-AU" smtClean="0"/>
              <a:pPr/>
              <a:t>‹#›</a:t>
            </a:fld>
            <a:endParaRPr lang="en-AU" dirty="0"/>
          </a:p>
        </p:txBody>
      </p:sp>
    </p:spTree>
    <p:extLst>
      <p:ext uri="{BB962C8B-B14F-4D97-AF65-F5344CB8AC3E}">
        <p14:creationId xmlns:p14="http://schemas.microsoft.com/office/powerpoint/2010/main" val="202117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1\Downloads\Generous Life logo_with shield lef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04664"/>
            <a:ext cx="6758348" cy="1620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752606" y="2024664"/>
            <a:ext cx="7772400" cy="4752528"/>
          </a:xfrm>
        </p:spPr>
        <p:txBody>
          <a:bodyPr>
            <a:normAutofit fontScale="90000"/>
          </a:bodyPr>
          <a:lstStyle/>
          <a:p>
            <a:r>
              <a:rPr lang="en-AU" dirty="0" smtClean="0"/>
              <a:t/>
            </a:r>
            <a:br>
              <a:rPr lang="en-AU" dirty="0" smtClean="0"/>
            </a:br>
            <a:r>
              <a:rPr lang="en-AU" dirty="0" smtClean="0"/>
              <a:t/>
            </a:r>
            <a:br>
              <a:rPr lang="en-AU" dirty="0" smtClean="0"/>
            </a:br>
            <a:r>
              <a:rPr lang="en-AU" sz="5333" b="1" dirty="0" smtClean="0">
                <a:latin typeface="Candara"/>
              </a:rPr>
              <a:t>NAME OF CORPS</a:t>
            </a:r>
            <a:br>
              <a:rPr lang="en-AU" sz="5333" b="1" dirty="0" smtClean="0">
                <a:latin typeface="Candara"/>
              </a:rPr>
            </a:br>
            <a:r>
              <a:rPr lang="en-AU" sz="5333" b="1" dirty="0" smtClean="0">
                <a:latin typeface="Candara"/>
                <a:cs typeface="Candara"/>
              </a:rPr>
              <a:t>date</a:t>
            </a:r>
            <a:br>
              <a:rPr lang="en-AU" sz="5333" b="1" dirty="0" smtClean="0">
                <a:latin typeface="Candara"/>
                <a:cs typeface="Candara"/>
              </a:rPr>
            </a:br>
            <a:r>
              <a:rPr lang="en-AU" b="1" dirty="0">
                <a:latin typeface="Candara"/>
                <a:cs typeface="Candara"/>
              </a:rPr>
              <a:t/>
            </a:r>
            <a:br>
              <a:rPr lang="en-AU" b="1" dirty="0">
                <a:latin typeface="Candara"/>
                <a:cs typeface="Candara"/>
              </a:rPr>
            </a:br>
            <a:r>
              <a:rPr lang="en-AU" sz="6000" i="1" dirty="0" smtClean="0">
                <a:effectLst>
                  <a:outerShdw blurRad="38100" dist="38100" dir="2700000" algn="tl">
                    <a:srgbClr val="000000">
                      <a:alpha val="43137"/>
                    </a:srgbClr>
                  </a:outerShdw>
                </a:effectLst>
                <a:latin typeface="Candara"/>
                <a:cs typeface="Candara"/>
              </a:rPr>
              <a:t>Our journey to generosity</a:t>
            </a:r>
            <a:r>
              <a:rPr lang="en-AU" dirty="0" smtClean="0"/>
              <a:t/>
            </a:r>
            <a:br>
              <a:rPr lang="en-AU" dirty="0" smtClean="0"/>
            </a:br>
            <a:r>
              <a:rPr lang="en-AU" dirty="0"/>
              <a:t/>
            </a:r>
            <a:br>
              <a:rPr lang="en-AU" dirty="0"/>
            </a:br>
            <a:r>
              <a:rPr lang="en-AU" dirty="0"/>
              <a:t/>
            </a:r>
            <a:br>
              <a:rPr lang="en-AU" dirty="0"/>
            </a:br>
            <a:endParaRPr lang="en-AU" dirty="0"/>
          </a:p>
        </p:txBody>
      </p:sp>
    </p:spTree>
    <p:extLst>
      <p:ext uri="{BB962C8B-B14F-4D97-AF65-F5344CB8AC3E}">
        <p14:creationId xmlns:p14="http://schemas.microsoft.com/office/powerpoint/2010/main" val="3298457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94302495"/>
              </p:ext>
            </p:extLst>
          </p:nvPr>
        </p:nvGraphicFramePr>
        <p:xfrm>
          <a:off x="0" y="3733800"/>
          <a:ext cx="10476656"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339406255"/>
              </p:ext>
            </p:extLst>
          </p:nvPr>
        </p:nvGraphicFramePr>
        <p:xfrm>
          <a:off x="107504" y="332656"/>
          <a:ext cx="10585176" cy="30963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35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1\Downloads\Generous Life logo_with shield lef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04664"/>
            <a:ext cx="6758348" cy="1620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251520" y="2204864"/>
            <a:ext cx="8640960" cy="4320480"/>
          </a:xfrm>
        </p:spPr>
        <p:txBody>
          <a:bodyPr>
            <a:normAutofit fontScale="90000"/>
          </a:bodyPr>
          <a:lstStyle/>
          <a:p>
            <a:r>
              <a:rPr lang="en-AU" sz="3100" dirty="0" smtClean="0">
                <a:latin typeface="Andalus" pitchFamily="18" charset="-78"/>
                <a:cs typeface="Andalus" pitchFamily="18" charset="-78"/>
              </a:rPr>
              <a:t/>
            </a:r>
            <a:br>
              <a:rPr lang="en-AU" sz="3100" dirty="0" smtClean="0">
                <a:latin typeface="Andalus" pitchFamily="18" charset="-78"/>
                <a:cs typeface="Andalus" pitchFamily="18" charset="-78"/>
              </a:rPr>
            </a:br>
            <a:r>
              <a:rPr lang="en-AU" sz="3100" dirty="0">
                <a:latin typeface="Andalus" pitchFamily="18" charset="-78"/>
                <a:cs typeface="Andalus" pitchFamily="18" charset="-78"/>
              </a:rPr>
              <a:t/>
            </a:r>
            <a:br>
              <a:rPr lang="en-AU" sz="3100" dirty="0">
                <a:latin typeface="Andalus" pitchFamily="18" charset="-78"/>
                <a:cs typeface="Andalus" pitchFamily="18" charset="-78"/>
              </a:rPr>
            </a:br>
            <a:r>
              <a:rPr lang="en-AU" sz="3100" dirty="0" smtClean="0">
                <a:latin typeface="Andalus" pitchFamily="18" charset="-78"/>
                <a:cs typeface="Andalus" pitchFamily="18" charset="-78"/>
              </a:rPr>
              <a:t/>
            </a:r>
            <a:br>
              <a:rPr lang="en-AU" sz="3100" dirty="0" smtClean="0">
                <a:latin typeface="Andalus" pitchFamily="18" charset="-78"/>
                <a:cs typeface="Andalus" pitchFamily="18" charset="-78"/>
              </a:rPr>
            </a:br>
            <a:r>
              <a:rPr lang="en-AU" sz="3100" b="1" i="1" dirty="0">
                <a:latin typeface="Andalus" pitchFamily="18" charset="-78"/>
                <a:cs typeface="Andalus" pitchFamily="18" charset="-78"/>
              </a:rPr>
              <a:t/>
            </a:r>
            <a:br>
              <a:rPr lang="en-AU" sz="3100" b="1" i="1" dirty="0">
                <a:latin typeface="Andalus" pitchFamily="18" charset="-78"/>
                <a:cs typeface="Andalus" pitchFamily="18" charset="-78"/>
              </a:rPr>
            </a:br>
            <a:r>
              <a:rPr lang="en-AU" sz="3100" b="1" i="1" dirty="0" smtClean="0">
                <a:effectLst>
                  <a:outerShdw blurRad="38100" dist="38100" dir="2700000" algn="tl">
                    <a:srgbClr val="000000">
                      <a:alpha val="43137"/>
                    </a:srgbClr>
                  </a:outerShdw>
                </a:effectLst>
                <a:latin typeface="Candara"/>
                <a:cs typeface="Candara"/>
              </a:rPr>
              <a:t>You </a:t>
            </a:r>
            <a:r>
              <a:rPr lang="en-AU" sz="3100" b="1" i="1" dirty="0">
                <a:effectLst>
                  <a:outerShdw blurRad="38100" dist="38100" dir="2700000" algn="tl">
                    <a:srgbClr val="000000">
                      <a:alpha val="43137"/>
                    </a:srgbClr>
                  </a:outerShdw>
                </a:effectLst>
                <a:latin typeface="Candara"/>
                <a:cs typeface="Candara"/>
              </a:rPr>
              <a:t>must each decide in your heart how much to give. And don’t give reluctantly or in response to pressure. </a:t>
            </a:r>
            <a:r>
              <a:rPr lang="en-AU" sz="3100" b="1" i="1" dirty="0" smtClean="0">
                <a:effectLst>
                  <a:outerShdw blurRad="38100" dist="38100" dir="2700000" algn="tl">
                    <a:srgbClr val="000000">
                      <a:alpha val="43137"/>
                    </a:srgbClr>
                  </a:outerShdw>
                </a:effectLst>
                <a:latin typeface="Candara"/>
                <a:cs typeface="Candara"/>
              </a:rPr>
              <a:t/>
            </a:r>
            <a:br>
              <a:rPr lang="en-AU" sz="3100" b="1" i="1" dirty="0" smtClean="0">
                <a:effectLst>
                  <a:outerShdw blurRad="38100" dist="38100" dir="2700000" algn="tl">
                    <a:srgbClr val="000000">
                      <a:alpha val="43137"/>
                    </a:srgbClr>
                  </a:outerShdw>
                </a:effectLst>
                <a:latin typeface="Candara"/>
                <a:cs typeface="Candara"/>
              </a:rPr>
            </a:br>
            <a:r>
              <a:rPr lang="en-AU" sz="3100" b="1" i="1" dirty="0" smtClean="0">
                <a:effectLst>
                  <a:outerShdw blurRad="38100" dist="38100" dir="2700000" algn="tl">
                    <a:srgbClr val="000000">
                      <a:alpha val="43137"/>
                    </a:srgbClr>
                  </a:outerShdw>
                </a:effectLst>
                <a:latin typeface="Candara"/>
                <a:cs typeface="Candara"/>
              </a:rPr>
              <a:t>“</a:t>
            </a:r>
            <a:r>
              <a:rPr lang="en-AU" sz="3100" b="1" i="1" dirty="0">
                <a:effectLst>
                  <a:outerShdw blurRad="38100" dist="38100" dir="2700000" algn="tl">
                    <a:srgbClr val="000000">
                      <a:alpha val="43137"/>
                    </a:srgbClr>
                  </a:outerShdw>
                </a:effectLst>
                <a:latin typeface="Candara"/>
                <a:cs typeface="Candara"/>
              </a:rPr>
              <a:t>For God loves a person who gives cheerfully.” </a:t>
            </a:r>
            <a:r>
              <a:rPr lang="en-AU" sz="3100" b="1" i="1" dirty="0" smtClean="0">
                <a:effectLst>
                  <a:outerShdw blurRad="38100" dist="38100" dir="2700000" algn="tl">
                    <a:srgbClr val="000000">
                      <a:alpha val="43137"/>
                    </a:srgbClr>
                  </a:outerShdw>
                </a:effectLst>
                <a:latin typeface="Candara"/>
                <a:cs typeface="Candara"/>
              </a:rPr>
              <a:t/>
            </a:r>
            <a:br>
              <a:rPr lang="en-AU" sz="3100" b="1" i="1" dirty="0" smtClean="0">
                <a:effectLst>
                  <a:outerShdw blurRad="38100" dist="38100" dir="2700000" algn="tl">
                    <a:srgbClr val="000000">
                      <a:alpha val="43137"/>
                    </a:srgbClr>
                  </a:outerShdw>
                </a:effectLst>
                <a:latin typeface="Candara"/>
                <a:cs typeface="Candara"/>
              </a:rPr>
            </a:br>
            <a:r>
              <a:rPr lang="en-AU" sz="3100" b="1" i="1" dirty="0">
                <a:effectLst>
                  <a:outerShdw blurRad="38100" dist="38100" dir="2700000" algn="tl">
                    <a:srgbClr val="000000">
                      <a:alpha val="43137"/>
                    </a:srgbClr>
                  </a:outerShdw>
                </a:effectLst>
                <a:latin typeface="Candara"/>
                <a:cs typeface="Candara"/>
              </a:rPr>
              <a:t/>
            </a:r>
            <a:br>
              <a:rPr lang="en-AU" sz="3100" b="1" i="1" dirty="0">
                <a:effectLst>
                  <a:outerShdw blurRad="38100" dist="38100" dir="2700000" algn="tl">
                    <a:srgbClr val="000000">
                      <a:alpha val="43137"/>
                    </a:srgbClr>
                  </a:outerShdw>
                </a:effectLst>
                <a:latin typeface="Candara"/>
                <a:cs typeface="Candara"/>
              </a:rPr>
            </a:br>
            <a:r>
              <a:rPr lang="en-AU" sz="3100" b="1" i="1" dirty="0">
                <a:effectLst>
                  <a:outerShdw blurRad="38100" dist="38100" dir="2700000" algn="tl">
                    <a:srgbClr val="000000">
                      <a:alpha val="43137"/>
                    </a:srgbClr>
                  </a:outerShdw>
                </a:effectLst>
                <a:latin typeface="Candara"/>
                <a:cs typeface="Candara"/>
              </a:rPr>
              <a:t>And God will generously provide all you need. </a:t>
            </a:r>
            <a:r>
              <a:rPr lang="en-AU" sz="3100" b="1" i="1" dirty="0" smtClean="0">
                <a:effectLst>
                  <a:outerShdw blurRad="38100" dist="38100" dir="2700000" algn="tl">
                    <a:srgbClr val="000000">
                      <a:alpha val="43137"/>
                    </a:srgbClr>
                  </a:outerShdw>
                </a:effectLst>
                <a:latin typeface="Candara"/>
                <a:cs typeface="Candara"/>
              </a:rPr>
              <a:t/>
            </a:r>
            <a:br>
              <a:rPr lang="en-AU" sz="3100" b="1" i="1" dirty="0" smtClean="0">
                <a:effectLst>
                  <a:outerShdw blurRad="38100" dist="38100" dir="2700000" algn="tl">
                    <a:srgbClr val="000000">
                      <a:alpha val="43137"/>
                    </a:srgbClr>
                  </a:outerShdw>
                </a:effectLst>
                <a:latin typeface="Candara"/>
                <a:cs typeface="Candara"/>
              </a:rPr>
            </a:br>
            <a:r>
              <a:rPr lang="en-AU" sz="3100" b="1" i="1" dirty="0" smtClean="0">
                <a:effectLst>
                  <a:outerShdw blurRad="38100" dist="38100" dir="2700000" algn="tl">
                    <a:srgbClr val="000000">
                      <a:alpha val="43137"/>
                    </a:srgbClr>
                  </a:outerShdw>
                </a:effectLst>
                <a:latin typeface="Candara"/>
                <a:cs typeface="Candara"/>
              </a:rPr>
              <a:t>Then </a:t>
            </a:r>
            <a:r>
              <a:rPr lang="en-AU" sz="3100" b="1" i="1" dirty="0">
                <a:effectLst>
                  <a:outerShdw blurRad="38100" dist="38100" dir="2700000" algn="tl">
                    <a:srgbClr val="000000">
                      <a:alpha val="43137"/>
                    </a:srgbClr>
                  </a:outerShdw>
                </a:effectLst>
                <a:latin typeface="Candara"/>
                <a:cs typeface="Candara"/>
              </a:rPr>
              <a:t>you will always have everything you need and plenty left over to share with others</a:t>
            </a:r>
            <a:r>
              <a:rPr lang="en-AU" sz="3100" b="1" i="1" dirty="0" smtClean="0">
                <a:effectLst>
                  <a:outerShdw blurRad="38100" dist="38100" dir="2700000" algn="tl">
                    <a:srgbClr val="000000">
                      <a:alpha val="43137"/>
                    </a:srgbClr>
                  </a:outerShdw>
                </a:effectLst>
                <a:latin typeface="Candara"/>
                <a:cs typeface="Candara"/>
              </a:rPr>
              <a:t>.</a:t>
            </a:r>
            <a:r>
              <a:rPr lang="en-AU" sz="3100" b="1" i="1" dirty="0" smtClean="0">
                <a:latin typeface="Candara"/>
                <a:cs typeface="Candara"/>
              </a:rPr>
              <a:t/>
            </a:r>
            <a:br>
              <a:rPr lang="en-AU" sz="3100" b="1" i="1" dirty="0" smtClean="0">
                <a:latin typeface="Candara"/>
                <a:cs typeface="Candara"/>
              </a:rPr>
            </a:br>
            <a:r>
              <a:rPr lang="en-AU" sz="3100" dirty="0">
                <a:latin typeface="Candara"/>
                <a:cs typeface="Candara"/>
              </a:rPr>
              <a:t/>
            </a:r>
            <a:br>
              <a:rPr lang="en-AU" sz="3100" dirty="0">
                <a:latin typeface="Candara"/>
                <a:cs typeface="Candara"/>
              </a:rPr>
            </a:br>
            <a:r>
              <a:rPr lang="en-AU" sz="2700" dirty="0">
                <a:latin typeface="Candara"/>
                <a:cs typeface="Candara"/>
              </a:rPr>
              <a:t>2 Corinthians 9:7-8 (</a:t>
            </a:r>
            <a:r>
              <a:rPr lang="en-AU" sz="2700" dirty="0" smtClean="0">
                <a:latin typeface="Candara"/>
                <a:cs typeface="Candara"/>
              </a:rPr>
              <a:t>NLT</a:t>
            </a:r>
            <a:r>
              <a:rPr lang="en-AU" sz="2700" dirty="0">
                <a:latin typeface="Candara"/>
                <a:cs typeface="Candara"/>
              </a:rPr>
              <a:t>)</a:t>
            </a:r>
            <a:r>
              <a:rPr lang="en-AU" dirty="0"/>
              <a:t/>
            </a:r>
            <a:br>
              <a:rPr lang="en-AU" dirty="0"/>
            </a:br>
            <a:r>
              <a:rPr lang="en-AU" dirty="0"/>
              <a:t/>
            </a:r>
            <a:br>
              <a:rPr lang="en-AU" dirty="0"/>
            </a:br>
            <a:endParaRPr lang="en-AU" dirty="0"/>
          </a:p>
        </p:txBody>
      </p:sp>
    </p:spTree>
    <p:extLst>
      <p:ext uri="{BB962C8B-B14F-4D97-AF65-F5344CB8AC3E}">
        <p14:creationId xmlns:p14="http://schemas.microsoft.com/office/powerpoint/2010/main" val="851625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1\Downloads\Generous Life logo_with shield lef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04664"/>
            <a:ext cx="6758348" cy="1620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251520" y="2564904"/>
            <a:ext cx="8640960" cy="3312368"/>
          </a:xfrm>
        </p:spPr>
        <p:txBody>
          <a:bodyPr>
            <a:normAutofit fontScale="90000"/>
          </a:bodyPr>
          <a:lstStyle/>
          <a:p>
            <a:r>
              <a:rPr lang="en-AU" dirty="0" smtClean="0"/>
              <a:t/>
            </a:r>
            <a:br>
              <a:rPr lang="en-AU" dirty="0" smtClean="0"/>
            </a:br>
            <a:r>
              <a:rPr lang="en-AU" dirty="0"/>
              <a:t/>
            </a:r>
            <a:br>
              <a:rPr lang="en-AU" dirty="0"/>
            </a:br>
            <a:r>
              <a:rPr lang="en-AU" dirty="0"/>
              <a:t/>
            </a:r>
            <a:br>
              <a:rPr lang="en-AU" dirty="0"/>
            </a:br>
            <a:r>
              <a:rPr lang="en-AU" dirty="0"/>
              <a:t/>
            </a:r>
            <a:br>
              <a:rPr lang="en-AU" dirty="0"/>
            </a:br>
            <a:r>
              <a:rPr lang="en-AU" dirty="0"/>
              <a:t/>
            </a:r>
            <a:br>
              <a:rPr lang="en-AU" dirty="0"/>
            </a:br>
            <a:endParaRPr lang="en-AU" dirty="0"/>
          </a:p>
        </p:txBody>
      </p:sp>
      <p:sp>
        <p:nvSpPr>
          <p:cNvPr id="2" name="Rectangle 1"/>
          <p:cNvSpPr/>
          <p:nvPr/>
        </p:nvSpPr>
        <p:spPr>
          <a:xfrm>
            <a:off x="143508" y="2057400"/>
            <a:ext cx="8856984" cy="4493538"/>
          </a:xfrm>
          <a:prstGeom prst="rect">
            <a:avLst/>
          </a:prstGeom>
        </p:spPr>
        <p:txBody>
          <a:bodyPr wrap="square">
            <a:spAutoFit/>
          </a:bodyPr>
          <a:lstStyle/>
          <a:p>
            <a:pPr algn="ctr"/>
            <a:r>
              <a:rPr lang="en-AU" sz="6000" b="1" u="sng" dirty="0">
                <a:latin typeface="Candara"/>
                <a:cs typeface="Candara"/>
              </a:rPr>
              <a:t>Our Generosity </a:t>
            </a:r>
            <a:r>
              <a:rPr lang="en-AU" sz="6000" b="1" u="sng" dirty="0" smtClean="0">
                <a:latin typeface="Candara"/>
                <a:cs typeface="Candara"/>
              </a:rPr>
              <a:t>Vision</a:t>
            </a:r>
            <a:endParaRPr lang="en-AU" sz="2000" dirty="0" smtClean="0">
              <a:latin typeface="Candara"/>
              <a:cs typeface="Candara"/>
            </a:endParaRPr>
          </a:p>
          <a:p>
            <a:pPr algn="ctr"/>
            <a:r>
              <a:rPr lang="en-AU" sz="4000" i="1" dirty="0" smtClean="0">
                <a:latin typeface="Candara"/>
                <a:cs typeface="Candara"/>
              </a:rPr>
              <a:t> </a:t>
            </a:r>
            <a:r>
              <a:rPr lang="en-AU" sz="4000" i="1" dirty="0">
                <a:latin typeface="Candara"/>
                <a:cs typeface="Candara"/>
              </a:rPr>
              <a:t/>
            </a:r>
            <a:br>
              <a:rPr lang="en-AU" sz="4000" i="1" dirty="0">
                <a:latin typeface="Candara"/>
                <a:cs typeface="Candara"/>
              </a:rPr>
            </a:br>
            <a:r>
              <a:rPr lang="en-AU" sz="4000" i="1" dirty="0" smtClean="0">
                <a:latin typeface="Candara"/>
                <a:cs typeface="Candara"/>
              </a:rPr>
              <a:t>“…</a:t>
            </a:r>
            <a:r>
              <a:rPr lang="en-AU" sz="4000" i="1" dirty="0">
                <a:latin typeface="Candara"/>
                <a:cs typeface="Candara"/>
              </a:rPr>
              <a:t>you will always have everything you need and plenty left over to share with </a:t>
            </a:r>
            <a:r>
              <a:rPr lang="en-AU" sz="4000" i="1" dirty="0" smtClean="0">
                <a:latin typeface="Candara"/>
                <a:cs typeface="Candara"/>
              </a:rPr>
              <a:t>others…”</a:t>
            </a:r>
            <a:r>
              <a:rPr lang="en-AU" sz="3200" dirty="0" smtClean="0">
                <a:latin typeface="Candara"/>
                <a:cs typeface="Candara"/>
              </a:rPr>
              <a:t>                    </a:t>
            </a:r>
            <a:r>
              <a:rPr lang="en-AU" sz="3200" dirty="0">
                <a:latin typeface="Andalus" pitchFamily="18" charset="-78"/>
                <a:cs typeface="Andalus" pitchFamily="18" charset="-78"/>
              </a:rPr>
              <a:t/>
            </a:r>
            <a:br>
              <a:rPr lang="en-AU" sz="3200" dirty="0">
                <a:latin typeface="Andalus" pitchFamily="18" charset="-78"/>
                <a:cs typeface="Andalus" pitchFamily="18" charset="-78"/>
              </a:rPr>
            </a:br>
            <a:r>
              <a:rPr lang="en-AU" sz="3200" i="1" dirty="0">
                <a:solidFill>
                  <a:srgbClr val="C00000"/>
                </a:solidFill>
                <a:effectLst>
                  <a:outerShdw blurRad="38100" dist="38100" dir="2700000" algn="tl">
                    <a:srgbClr val="000000">
                      <a:alpha val="43137"/>
                    </a:srgbClr>
                  </a:outerShdw>
                </a:effectLst>
                <a:latin typeface="Candara"/>
                <a:cs typeface="Candara"/>
              </a:rPr>
              <a:t>                                  </a:t>
            </a:r>
            <a:r>
              <a:rPr lang="en-AU" sz="3200" i="1" dirty="0" smtClean="0">
                <a:solidFill>
                  <a:srgbClr val="C00000"/>
                </a:solidFill>
                <a:effectLst>
                  <a:outerShdw blurRad="38100" dist="38100" dir="2700000" algn="tl">
                    <a:srgbClr val="000000">
                      <a:alpha val="43137"/>
                    </a:srgbClr>
                  </a:outerShdw>
                </a:effectLst>
                <a:latin typeface="Candara"/>
                <a:cs typeface="Candara"/>
              </a:rPr>
              <a:t>                        </a:t>
            </a:r>
            <a:r>
              <a:rPr lang="en-AU" sz="6600" i="1" dirty="0" smtClean="0">
                <a:solidFill>
                  <a:srgbClr val="C00000"/>
                </a:solidFill>
                <a:effectLst>
                  <a:outerShdw blurRad="38100" dist="38100" dir="2700000" algn="tl">
                    <a:srgbClr val="000000">
                      <a:alpha val="43137"/>
                    </a:srgbClr>
                  </a:outerShdw>
                </a:effectLst>
                <a:latin typeface="Candara"/>
                <a:cs typeface="Candara"/>
              </a:rPr>
              <a:t>Overflow</a:t>
            </a:r>
            <a:endParaRPr lang="en-AU" sz="6600" i="1" dirty="0">
              <a:solidFill>
                <a:srgbClr val="C00000"/>
              </a:solidFill>
              <a:effectLst>
                <a:outerShdw blurRad="38100" dist="38100" dir="2700000" algn="tl">
                  <a:srgbClr val="000000">
                    <a:alpha val="43137"/>
                  </a:srgbClr>
                </a:outerShdw>
              </a:effectLst>
              <a:latin typeface="Candara"/>
              <a:cs typeface="Candara"/>
            </a:endParaRPr>
          </a:p>
        </p:txBody>
      </p:sp>
    </p:spTree>
    <p:extLst>
      <p:ext uri="{BB962C8B-B14F-4D97-AF65-F5344CB8AC3E}">
        <p14:creationId xmlns:p14="http://schemas.microsoft.com/office/powerpoint/2010/main" val="2756335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1\Downloads\Generous Life logo_with shield lef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04664"/>
            <a:ext cx="6758348" cy="1620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251520" y="2564904"/>
            <a:ext cx="8640960" cy="3312368"/>
          </a:xfrm>
        </p:spPr>
        <p:txBody>
          <a:bodyPr>
            <a:normAutofit fontScale="90000"/>
          </a:bodyPr>
          <a:lstStyle/>
          <a:p>
            <a:r>
              <a:rPr lang="en-AU" dirty="0" smtClean="0"/>
              <a:t/>
            </a:r>
            <a:br>
              <a:rPr lang="en-AU" dirty="0" smtClean="0"/>
            </a:br>
            <a:r>
              <a:rPr lang="en-AU" dirty="0"/>
              <a:t/>
            </a:r>
            <a:br>
              <a:rPr lang="en-AU" dirty="0"/>
            </a:br>
            <a:r>
              <a:rPr lang="en-AU" dirty="0"/>
              <a:t/>
            </a:r>
            <a:br>
              <a:rPr lang="en-AU" dirty="0"/>
            </a:br>
            <a:r>
              <a:rPr lang="en-AU" dirty="0"/>
              <a:t/>
            </a:r>
            <a:br>
              <a:rPr lang="en-AU" dirty="0"/>
            </a:br>
            <a:r>
              <a:rPr lang="en-AU" dirty="0"/>
              <a:t/>
            </a:r>
            <a:br>
              <a:rPr lang="en-AU" dirty="0"/>
            </a:br>
            <a:endParaRPr lang="en-AU" dirty="0"/>
          </a:p>
        </p:txBody>
      </p:sp>
      <p:sp>
        <p:nvSpPr>
          <p:cNvPr id="2" name="Rectangle 1"/>
          <p:cNvSpPr/>
          <p:nvPr/>
        </p:nvSpPr>
        <p:spPr>
          <a:xfrm>
            <a:off x="143508" y="2286000"/>
            <a:ext cx="8856984" cy="4308872"/>
          </a:xfrm>
          <a:prstGeom prst="rect">
            <a:avLst/>
          </a:prstGeom>
        </p:spPr>
        <p:txBody>
          <a:bodyPr wrap="square">
            <a:spAutoFit/>
          </a:bodyPr>
          <a:lstStyle/>
          <a:p>
            <a:pPr algn="ctr"/>
            <a:r>
              <a:rPr lang="en-AU" sz="9600" i="1" dirty="0" smtClean="0">
                <a:solidFill>
                  <a:srgbClr val="C00000"/>
                </a:solidFill>
                <a:effectLst>
                  <a:outerShdw blurRad="38100" dist="38100" dir="2700000" algn="tl">
                    <a:srgbClr val="000000">
                      <a:alpha val="43137"/>
                    </a:srgbClr>
                  </a:outerShdw>
                </a:effectLst>
                <a:latin typeface="Candara"/>
                <a:cs typeface="Candara"/>
              </a:rPr>
              <a:t>TO GOD BE THE GLORY!</a:t>
            </a:r>
          </a:p>
          <a:p>
            <a:pPr algn="ctr"/>
            <a:endParaRPr lang="en-AU" sz="2800" b="1" i="1" dirty="0" smtClean="0">
              <a:solidFill>
                <a:srgbClr val="C00000"/>
              </a:solidFill>
              <a:effectLst>
                <a:outerShdw blurRad="38100" dist="38100" dir="2700000" algn="tl">
                  <a:srgbClr val="000000">
                    <a:alpha val="43137"/>
                  </a:srgbClr>
                </a:outerShdw>
              </a:effectLst>
              <a:latin typeface="Candara"/>
              <a:cs typeface="Candara"/>
            </a:endParaRPr>
          </a:p>
          <a:p>
            <a:pPr algn="ctr"/>
            <a:r>
              <a:rPr lang="en-AU" sz="4400" dirty="0" smtClean="0">
                <a:solidFill>
                  <a:srgbClr val="C00000"/>
                </a:solidFill>
                <a:effectLst>
                  <a:outerShdw blurRad="38100" dist="38100" dir="2700000" algn="tl">
                    <a:srgbClr val="000000">
                      <a:alpha val="43137"/>
                    </a:srgbClr>
                  </a:outerShdw>
                </a:effectLst>
                <a:latin typeface="Candara"/>
                <a:cs typeface="Candara"/>
              </a:rPr>
              <a:t>As the journey continues…</a:t>
            </a:r>
            <a:endParaRPr lang="en-AU" sz="4400" dirty="0">
              <a:solidFill>
                <a:srgbClr val="C00000"/>
              </a:solidFill>
              <a:effectLst>
                <a:outerShdw blurRad="38100" dist="38100" dir="2700000" algn="tl">
                  <a:srgbClr val="000000">
                    <a:alpha val="43137"/>
                  </a:srgbClr>
                </a:outerShdw>
              </a:effectLst>
              <a:latin typeface="Candara"/>
              <a:cs typeface="Candara"/>
            </a:endParaRPr>
          </a:p>
        </p:txBody>
      </p:sp>
    </p:spTree>
    <p:extLst>
      <p:ext uri="{BB962C8B-B14F-4D97-AF65-F5344CB8AC3E}">
        <p14:creationId xmlns:p14="http://schemas.microsoft.com/office/powerpoint/2010/main" val="2756335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35510699"/>
              </p:ext>
            </p:extLst>
          </p:nvPr>
        </p:nvGraphicFramePr>
        <p:xfrm>
          <a:off x="467544" y="2132856"/>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88640"/>
            <a:ext cx="6754813"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249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506" y="3001506"/>
            <a:ext cx="7848600" cy="3523838"/>
          </a:xfrm>
          <a:prstGeom prst="rect">
            <a:avLst/>
          </a:prstGeom>
          <a:solidFill>
            <a:schemeClr val="accent4">
              <a:lumMod val="60000"/>
              <a:lumOff val="40000"/>
              <a:alpha val="63000"/>
            </a:schemeClr>
          </a:solidFill>
          <a:ln>
            <a:solidFill>
              <a:schemeClr val="bg1">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71606" y="2024664"/>
            <a:ext cx="8534400" cy="4724399"/>
          </a:xfrm>
        </p:spPr>
        <p:txBody>
          <a:bodyPr>
            <a:normAutofit/>
          </a:bodyPr>
          <a:lstStyle/>
          <a:p>
            <a:pPr algn="ctr">
              <a:buNone/>
            </a:pPr>
            <a:endParaRPr lang="en-US" b="1" dirty="0" smtClean="0"/>
          </a:p>
          <a:p>
            <a:pPr algn="ctr">
              <a:buNone/>
            </a:pPr>
            <a:endParaRPr lang="en-US" b="1" dirty="0" smtClean="0">
              <a:latin typeface="Candara"/>
              <a:cs typeface="Candara"/>
            </a:endParaRPr>
          </a:p>
          <a:p>
            <a:pPr algn="ctr">
              <a:buNone/>
            </a:pPr>
            <a:r>
              <a:rPr lang="en-US" sz="3400" dirty="0" smtClean="0">
                <a:latin typeface="Candara"/>
                <a:cs typeface="Candara"/>
              </a:rPr>
              <a:t>From January 2014 till February 2015, </a:t>
            </a:r>
          </a:p>
          <a:p>
            <a:pPr algn="ctr">
              <a:buNone/>
            </a:pPr>
            <a:r>
              <a:rPr lang="en-US" sz="3400" dirty="0" smtClean="0">
                <a:latin typeface="Candara"/>
                <a:cs typeface="Candara"/>
              </a:rPr>
              <a:t>our average weekly giving increased from </a:t>
            </a:r>
          </a:p>
          <a:p>
            <a:pPr algn="ctr">
              <a:buNone/>
            </a:pPr>
            <a:r>
              <a:rPr lang="en-US" sz="3400" dirty="0" smtClean="0">
                <a:latin typeface="Candara"/>
                <a:cs typeface="Candara"/>
              </a:rPr>
              <a:t>$1, 620 per week to $ 2, 240 per week…</a:t>
            </a:r>
          </a:p>
          <a:p>
            <a:pPr algn="ctr">
              <a:buNone/>
            </a:pPr>
            <a:endParaRPr lang="en-US" sz="2000" b="1" dirty="0" smtClean="0">
              <a:latin typeface="Candara"/>
              <a:cs typeface="Candara"/>
            </a:endParaRPr>
          </a:p>
          <a:p>
            <a:pPr algn="ctr">
              <a:buNone/>
            </a:pPr>
            <a:r>
              <a:rPr lang="en-US" sz="3600" b="1" dirty="0" smtClean="0">
                <a:latin typeface="Candara"/>
                <a:cs typeface="Candara"/>
              </a:rPr>
              <a:t>…an increase of $620 (or 38%)</a:t>
            </a:r>
          </a:p>
          <a:p>
            <a:pPr algn="ctr">
              <a:buNone/>
            </a:pPr>
            <a:endParaRPr lang="en-US" b="1" dirty="0" smtClean="0"/>
          </a:p>
          <a:p>
            <a:pPr algn="ctr">
              <a:buNone/>
            </a:pPr>
            <a:endParaRPr lang="en-US" b="1" dirty="0" smtClean="0"/>
          </a:p>
        </p:txBody>
      </p:sp>
      <p:sp>
        <p:nvSpPr>
          <p:cNvPr id="5" name="TextBox 4"/>
          <p:cNvSpPr txBox="1"/>
          <p:nvPr/>
        </p:nvSpPr>
        <p:spPr>
          <a:xfrm>
            <a:off x="5486400" y="5791200"/>
            <a:ext cx="184666" cy="369332"/>
          </a:xfrm>
          <a:prstGeom prst="rect">
            <a:avLst/>
          </a:prstGeom>
          <a:noFill/>
        </p:spPr>
        <p:txBody>
          <a:bodyPr wrap="none" rtlCol="0">
            <a:spAutoFit/>
          </a:bodyPr>
          <a:lstStyle/>
          <a:p>
            <a:endParaRPr lang="en-US" dirty="0"/>
          </a:p>
        </p:txBody>
      </p:sp>
      <p:pic>
        <p:nvPicPr>
          <p:cNvPr id="6" name="Picture 2" descr="C:\Users\User1\Downloads\Generous Life logo_with shield lef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04664"/>
            <a:ext cx="6758348"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039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84238"/>
          </a:xfrm>
        </p:spPr>
        <p:txBody>
          <a:bodyPr>
            <a:normAutofit/>
          </a:bodyPr>
          <a:lstStyle/>
          <a:p>
            <a:r>
              <a:rPr lang="en-AU" u="sng" dirty="0" smtClean="0">
                <a:latin typeface="Candara"/>
                <a:cs typeface="Candara"/>
              </a:rPr>
              <a:t>Our circumstances at Mar 1</a:t>
            </a:r>
            <a:r>
              <a:rPr lang="en-AU" u="sng" baseline="30000" dirty="0" smtClean="0">
                <a:latin typeface="Candara"/>
                <a:cs typeface="Candara"/>
              </a:rPr>
              <a:t>st</a:t>
            </a:r>
            <a:r>
              <a:rPr lang="en-AU" u="sng" dirty="0" smtClean="0">
                <a:latin typeface="Candara"/>
                <a:cs typeface="Candara"/>
              </a:rPr>
              <a:t> 2015</a:t>
            </a:r>
            <a:endParaRPr lang="en-AU" u="sng" dirty="0">
              <a:latin typeface="Candara"/>
              <a:cs typeface="Candar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4040395"/>
              </p:ext>
            </p:extLst>
          </p:nvPr>
        </p:nvGraphicFramePr>
        <p:xfrm>
          <a:off x="457200" y="1066800"/>
          <a:ext cx="8229600" cy="5583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5972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143000"/>
          </a:xfrm>
        </p:spPr>
        <p:txBody>
          <a:bodyPr>
            <a:normAutofit/>
          </a:bodyPr>
          <a:lstStyle/>
          <a:p>
            <a:r>
              <a:rPr lang="en-AU" u="sng" dirty="0" smtClean="0">
                <a:latin typeface="Candara"/>
                <a:cs typeface="Candara"/>
              </a:rPr>
              <a:t>Our challenge</a:t>
            </a:r>
            <a:endParaRPr lang="en-AU" sz="4000" i="1" dirty="0">
              <a:solidFill>
                <a:schemeClr val="accent3"/>
              </a:solidFill>
              <a:latin typeface="Candara"/>
              <a:cs typeface="Candar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9860088"/>
              </p:ext>
            </p:extLst>
          </p:nvPr>
        </p:nvGraphicFramePr>
        <p:xfrm>
          <a:off x="457200" y="1143000"/>
          <a:ext cx="8229600" cy="5583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175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506" y="3001506"/>
            <a:ext cx="7848600" cy="3523838"/>
          </a:xfrm>
          <a:prstGeom prst="rect">
            <a:avLst/>
          </a:prstGeom>
          <a:solidFill>
            <a:schemeClr val="accent4">
              <a:lumMod val="60000"/>
              <a:lumOff val="40000"/>
              <a:alpha val="63000"/>
            </a:schemeClr>
          </a:solidFill>
          <a:ln>
            <a:solidFill>
              <a:schemeClr val="bg1">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71606" y="2024664"/>
            <a:ext cx="8534400" cy="4724399"/>
          </a:xfrm>
        </p:spPr>
        <p:txBody>
          <a:bodyPr>
            <a:normAutofit/>
          </a:bodyPr>
          <a:lstStyle/>
          <a:p>
            <a:pPr algn="ctr">
              <a:buNone/>
            </a:pPr>
            <a:endParaRPr lang="en-US" b="1" dirty="0" smtClean="0"/>
          </a:p>
          <a:p>
            <a:pPr algn="ctr">
              <a:buNone/>
            </a:pPr>
            <a:endParaRPr lang="en-US" b="1" dirty="0" smtClean="0">
              <a:latin typeface="Candara"/>
              <a:cs typeface="Candara"/>
            </a:endParaRPr>
          </a:p>
          <a:p>
            <a:pPr algn="ctr">
              <a:buNone/>
            </a:pPr>
            <a:r>
              <a:rPr lang="en-US" sz="3400" dirty="0" smtClean="0">
                <a:latin typeface="Candara"/>
                <a:cs typeface="Candara"/>
              </a:rPr>
              <a:t>To complete our journey to OVERFLOW, </a:t>
            </a:r>
          </a:p>
          <a:p>
            <a:pPr algn="ctr">
              <a:buNone/>
            </a:pPr>
            <a:r>
              <a:rPr lang="en-US" sz="3400" dirty="0" smtClean="0">
                <a:latin typeface="Candara"/>
                <a:cs typeface="Candara"/>
              </a:rPr>
              <a:t>we needed to see giving rise </a:t>
            </a:r>
          </a:p>
          <a:p>
            <a:pPr algn="ctr">
              <a:buNone/>
            </a:pPr>
            <a:r>
              <a:rPr lang="en-US" sz="3400" dirty="0" smtClean="0">
                <a:latin typeface="Candara"/>
                <a:cs typeface="Candara"/>
              </a:rPr>
              <a:t>from $2, 240/week to $2, 860/week…</a:t>
            </a:r>
            <a:endParaRPr lang="en-US" sz="3400" b="1" dirty="0" smtClean="0">
              <a:latin typeface="Candara"/>
              <a:cs typeface="Candara"/>
            </a:endParaRPr>
          </a:p>
          <a:p>
            <a:pPr algn="ctr">
              <a:buNone/>
            </a:pPr>
            <a:endParaRPr lang="en-US" sz="2000" b="1" dirty="0" smtClean="0">
              <a:latin typeface="Candara"/>
              <a:cs typeface="Candara"/>
            </a:endParaRPr>
          </a:p>
          <a:p>
            <a:pPr algn="ctr">
              <a:buNone/>
            </a:pPr>
            <a:r>
              <a:rPr lang="en-US" sz="3600" b="1" dirty="0" smtClean="0">
                <a:latin typeface="Candara"/>
                <a:cs typeface="Candara"/>
              </a:rPr>
              <a:t>…a further increase of $620 (or 28%)</a:t>
            </a:r>
          </a:p>
          <a:p>
            <a:pPr algn="ctr">
              <a:buNone/>
            </a:pPr>
            <a:endParaRPr lang="en-US" b="1" dirty="0" smtClean="0"/>
          </a:p>
          <a:p>
            <a:pPr algn="ctr">
              <a:buNone/>
            </a:pPr>
            <a:endParaRPr lang="en-US" b="1" dirty="0" smtClean="0"/>
          </a:p>
        </p:txBody>
      </p:sp>
      <p:sp>
        <p:nvSpPr>
          <p:cNvPr id="5" name="TextBox 4"/>
          <p:cNvSpPr txBox="1"/>
          <p:nvPr/>
        </p:nvSpPr>
        <p:spPr>
          <a:xfrm>
            <a:off x="5486400" y="5791200"/>
            <a:ext cx="184666" cy="369332"/>
          </a:xfrm>
          <a:prstGeom prst="rect">
            <a:avLst/>
          </a:prstGeom>
          <a:noFill/>
        </p:spPr>
        <p:txBody>
          <a:bodyPr wrap="none" rtlCol="0">
            <a:spAutoFit/>
          </a:bodyPr>
          <a:lstStyle/>
          <a:p>
            <a:endParaRPr lang="en-US" dirty="0"/>
          </a:p>
        </p:txBody>
      </p:sp>
      <p:pic>
        <p:nvPicPr>
          <p:cNvPr id="6" name="Picture 2" descr="C:\Users\User1\Downloads\Generous Life logo_with shield lef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04664"/>
            <a:ext cx="6758348"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475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1\Downloads\Generous Life logo_with shield lef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04664"/>
            <a:ext cx="6758348" cy="1620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752606" y="2024664"/>
            <a:ext cx="7772400" cy="4752528"/>
          </a:xfrm>
        </p:spPr>
        <p:txBody>
          <a:bodyPr>
            <a:normAutofit fontScale="90000"/>
          </a:bodyPr>
          <a:lstStyle/>
          <a:p>
            <a:r>
              <a:rPr lang="en-AU" dirty="0" smtClean="0"/>
              <a:t/>
            </a:r>
            <a:br>
              <a:rPr lang="en-AU" dirty="0" smtClean="0"/>
            </a:br>
            <a:r>
              <a:rPr lang="en-AU" dirty="0" smtClean="0"/>
              <a:t/>
            </a:r>
            <a:br>
              <a:rPr lang="en-AU" dirty="0" smtClean="0"/>
            </a:br>
            <a:r>
              <a:rPr lang="en-AU" sz="6000" b="1" dirty="0" smtClean="0">
                <a:latin typeface="Candara"/>
                <a:cs typeface="Candara"/>
              </a:rPr>
              <a:t>Continuing our journey…</a:t>
            </a:r>
            <a:r>
              <a:rPr lang="en-AU" dirty="0" smtClean="0"/>
              <a:t/>
            </a:r>
            <a:br>
              <a:rPr lang="en-AU" dirty="0" smtClean="0"/>
            </a:br>
            <a:r>
              <a:rPr lang="en-AU" dirty="0"/>
              <a:t/>
            </a:r>
            <a:br>
              <a:rPr lang="en-AU" dirty="0"/>
            </a:br>
            <a:r>
              <a:rPr lang="en-AU" dirty="0"/>
              <a:t/>
            </a:r>
            <a:br>
              <a:rPr lang="en-AU" dirty="0"/>
            </a:br>
            <a:endParaRPr lang="en-AU" dirty="0"/>
          </a:p>
        </p:txBody>
      </p:sp>
    </p:spTree>
    <p:extLst>
      <p:ext uri="{BB962C8B-B14F-4D97-AF65-F5344CB8AC3E}">
        <p14:creationId xmlns:p14="http://schemas.microsoft.com/office/powerpoint/2010/main" val="4184708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0"/>
            <a:ext cx="8686800" cy="4419600"/>
          </a:xfrm>
          <a:prstGeom prst="rect">
            <a:avLst/>
          </a:prstGeom>
          <a:solidFill>
            <a:schemeClr val="accent4">
              <a:lumMod val="60000"/>
              <a:lumOff val="40000"/>
              <a:alpha val="63000"/>
            </a:schemeClr>
          </a:solidFill>
          <a:ln>
            <a:solidFill>
              <a:schemeClr val="bg1">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a:cs typeface="Candara"/>
            </a:endParaRPr>
          </a:p>
        </p:txBody>
      </p:sp>
      <p:sp>
        <p:nvSpPr>
          <p:cNvPr id="3" name="Content Placeholder 2"/>
          <p:cNvSpPr>
            <a:spLocks noGrp="1"/>
          </p:cNvSpPr>
          <p:nvPr>
            <p:ph idx="1"/>
          </p:nvPr>
        </p:nvSpPr>
        <p:spPr>
          <a:xfrm>
            <a:off x="371606" y="2024664"/>
            <a:ext cx="8534400" cy="4724399"/>
          </a:xfrm>
        </p:spPr>
        <p:txBody>
          <a:bodyPr>
            <a:normAutofit/>
          </a:bodyPr>
          <a:lstStyle/>
          <a:p>
            <a:pPr algn="ctr">
              <a:buNone/>
            </a:pPr>
            <a:endParaRPr lang="en-US" sz="800" b="1" dirty="0" smtClean="0">
              <a:latin typeface="Candara"/>
              <a:cs typeface="Candara"/>
            </a:endParaRPr>
          </a:p>
          <a:p>
            <a:pPr algn="ctr">
              <a:buNone/>
            </a:pPr>
            <a:r>
              <a:rPr lang="en-US" b="1" i="1" u="sng" dirty="0" smtClean="0">
                <a:latin typeface="Candara"/>
                <a:cs typeface="Candara"/>
              </a:rPr>
              <a:t>A summary of our recent weekly giving</a:t>
            </a:r>
          </a:p>
          <a:p>
            <a:pPr algn="ctr">
              <a:buNone/>
            </a:pPr>
            <a:endParaRPr lang="en-US" sz="1600" b="1" dirty="0" smtClean="0">
              <a:latin typeface="Candara"/>
              <a:cs typeface="Candara"/>
            </a:endParaRPr>
          </a:p>
          <a:p>
            <a:pPr>
              <a:buNone/>
            </a:pPr>
            <a:r>
              <a:rPr lang="en-US" sz="4000" dirty="0" smtClean="0">
                <a:latin typeface="Candara"/>
                <a:cs typeface="Candara"/>
              </a:rPr>
              <a:t>At Jan 2014</a:t>
            </a:r>
            <a:r>
              <a:rPr lang="en-US" sz="4000" b="1" dirty="0" smtClean="0">
                <a:latin typeface="Candara"/>
                <a:cs typeface="Candara"/>
              </a:rPr>
              <a:t>				$ 1,620</a:t>
            </a:r>
            <a:endParaRPr lang="en-US" b="1" dirty="0" smtClean="0">
              <a:latin typeface="Candara"/>
              <a:cs typeface="Candara"/>
            </a:endParaRPr>
          </a:p>
          <a:p>
            <a:pPr>
              <a:buNone/>
            </a:pPr>
            <a:r>
              <a:rPr lang="en-US" sz="4000" dirty="0" smtClean="0">
                <a:latin typeface="Candara"/>
                <a:cs typeface="Candara"/>
              </a:rPr>
              <a:t>Feb 2014 – Feb 2015		</a:t>
            </a:r>
            <a:r>
              <a:rPr lang="en-US" sz="4000" b="1" dirty="0" smtClean="0">
                <a:latin typeface="Candara"/>
                <a:cs typeface="Candara"/>
              </a:rPr>
              <a:t>$ 2,240 </a:t>
            </a:r>
            <a:r>
              <a:rPr lang="en-US" dirty="0" smtClean="0">
                <a:latin typeface="Candara"/>
                <a:cs typeface="Candara"/>
              </a:rPr>
              <a:t>(+38%)</a:t>
            </a:r>
            <a:endParaRPr lang="en-US" b="1" dirty="0" smtClean="0">
              <a:latin typeface="Candara"/>
              <a:cs typeface="Candara"/>
            </a:endParaRPr>
          </a:p>
          <a:p>
            <a:pPr>
              <a:buNone/>
            </a:pPr>
            <a:r>
              <a:rPr lang="en-US" sz="4000" dirty="0" smtClean="0">
                <a:latin typeface="Candara"/>
                <a:cs typeface="Candara"/>
              </a:rPr>
              <a:t>March – April 2015		</a:t>
            </a:r>
            <a:r>
              <a:rPr lang="en-US" sz="4000" b="1" dirty="0" smtClean="0">
                <a:latin typeface="Candara"/>
                <a:cs typeface="Candara"/>
              </a:rPr>
              <a:t>$ 2,940 </a:t>
            </a:r>
            <a:r>
              <a:rPr lang="en-US" dirty="0" smtClean="0">
                <a:latin typeface="Candara"/>
                <a:cs typeface="Candara"/>
              </a:rPr>
              <a:t>(+31%)</a:t>
            </a:r>
          </a:p>
          <a:p>
            <a:pPr>
              <a:buNone/>
            </a:pPr>
            <a:endParaRPr lang="en-US" sz="1200" b="1" dirty="0" smtClean="0">
              <a:latin typeface="Candara"/>
              <a:cs typeface="Candara"/>
            </a:endParaRPr>
          </a:p>
          <a:p>
            <a:pPr algn="ctr">
              <a:buNone/>
            </a:pPr>
            <a:r>
              <a:rPr lang="en-US" b="1" dirty="0" smtClean="0">
                <a:latin typeface="Candara"/>
                <a:cs typeface="Candara"/>
              </a:rPr>
              <a:t>Since Jan ‘14, the average weekly giving in our church has increased by $1,320 </a:t>
            </a:r>
            <a:r>
              <a:rPr lang="en-US" dirty="0" smtClean="0">
                <a:latin typeface="Candara"/>
                <a:cs typeface="Candara"/>
              </a:rPr>
              <a:t>(+81%)</a:t>
            </a:r>
          </a:p>
          <a:p>
            <a:pPr>
              <a:buNone/>
            </a:pPr>
            <a:endParaRPr lang="en-US" sz="1200" b="1" dirty="0" smtClean="0">
              <a:latin typeface="Candara"/>
              <a:cs typeface="Candara"/>
            </a:endParaRPr>
          </a:p>
          <a:p>
            <a:pPr>
              <a:buNone/>
            </a:pPr>
            <a:endParaRPr lang="en-US" sz="1200" b="1" dirty="0" smtClean="0">
              <a:latin typeface="Candara"/>
              <a:cs typeface="Candara"/>
            </a:endParaRPr>
          </a:p>
          <a:p>
            <a:pPr>
              <a:buNone/>
            </a:pPr>
            <a:endParaRPr lang="en-US" sz="1200" b="1" dirty="0" smtClean="0">
              <a:latin typeface="Candara"/>
              <a:cs typeface="Candara"/>
            </a:endParaRPr>
          </a:p>
          <a:p>
            <a:pPr>
              <a:buNone/>
            </a:pPr>
            <a:endParaRPr lang="en-US" sz="4000" dirty="0" smtClean="0">
              <a:latin typeface="Candara"/>
              <a:cs typeface="Candara"/>
            </a:endParaRPr>
          </a:p>
          <a:p>
            <a:pPr>
              <a:buNone/>
            </a:pPr>
            <a:endParaRPr lang="en-US" b="1" dirty="0" smtClean="0">
              <a:latin typeface="Candara"/>
              <a:cs typeface="Candara"/>
            </a:endParaRPr>
          </a:p>
        </p:txBody>
      </p:sp>
      <p:sp>
        <p:nvSpPr>
          <p:cNvPr id="5" name="TextBox 4"/>
          <p:cNvSpPr txBox="1"/>
          <p:nvPr/>
        </p:nvSpPr>
        <p:spPr>
          <a:xfrm>
            <a:off x="5486400" y="5791200"/>
            <a:ext cx="184666" cy="369332"/>
          </a:xfrm>
          <a:prstGeom prst="rect">
            <a:avLst/>
          </a:prstGeom>
          <a:noFill/>
        </p:spPr>
        <p:txBody>
          <a:bodyPr wrap="none" rtlCol="0">
            <a:spAutoFit/>
          </a:bodyPr>
          <a:lstStyle/>
          <a:p>
            <a:endParaRPr lang="en-US" dirty="0"/>
          </a:p>
        </p:txBody>
      </p:sp>
      <p:pic>
        <p:nvPicPr>
          <p:cNvPr id="6" name="Picture 2" descr="C:\Users\User1\Downloads\Generous Life logo_with shield lef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04664"/>
            <a:ext cx="6758348"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475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Our growing generosity</a:t>
            </a:r>
            <a:endParaRPr lang="en-US" dirty="0">
              <a:latin typeface="Candara"/>
              <a:cs typeface="Candar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76663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8969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1111</Words>
  <Application>Microsoft Office PowerPoint</Application>
  <PresentationFormat>On-screen Show (4:3)</PresentationFormat>
  <Paragraphs>119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NAME OF CORPS date  Our journey to generosity   </vt:lpstr>
      <vt:lpstr>PowerPoint Presentation</vt:lpstr>
      <vt:lpstr>PowerPoint Presentation</vt:lpstr>
      <vt:lpstr>Our circumstances at Mar 1st 2015</vt:lpstr>
      <vt:lpstr>Our challenge</vt:lpstr>
      <vt:lpstr>PowerPoint Presentation</vt:lpstr>
      <vt:lpstr>  Continuing our journey…   </vt:lpstr>
      <vt:lpstr>PowerPoint Presentation</vt:lpstr>
      <vt:lpstr>Our growing generosity</vt:lpstr>
      <vt:lpstr>PowerPoint Presentation</vt:lpstr>
      <vt:lpstr>    You must each decide in your heart how much to give. And don’t give reluctantly or in response to pressure.  “For God loves a person who gives cheerfully.”   And God will generously provide all you need.  Then you will always have everything you need and plenty left over to share with others.  2 Corinthians 9:7-8 (NLT)  </vt:lpstr>
      <vt:lpstr>     </vt:lpstr>
      <vt:lpstr>     </vt:lpstr>
    </vt:vector>
  </TitlesOfParts>
  <Company>The Salvation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51</cp:revision>
  <dcterms:created xsi:type="dcterms:W3CDTF">2015-04-18T13:27:29Z</dcterms:created>
  <dcterms:modified xsi:type="dcterms:W3CDTF">2016-02-16T00:15:36Z</dcterms:modified>
</cp:coreProperties>
</file>